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0" r:id="rId2"/>
  </p:sldMasterIdLst>
  <p:notesMasterIdLst>
    <p:notesMasterId r:id="rId15"/>
  </p:notesMasterIdLst>
  <p:sldIdLst>
    <p:sldId id="256" r:id="rId3"/>
    <p:sldId id="290" r:id="rId4"/>
    <p:sldId id="266" r:id="rId5"/>
    <p:sldId id="508" r:id="rId6"/>
    <p:sldId id="497" r:id="rId7"/>
    <p:sldId id="286" r:id="rId8"/>
    <p:sldId id="288" r:id="rId9"/>
    <p:sldId id="289" r:id="rId10"/>
    <p:sldId id="283" r:id="rId11"/>
    <p:sldId id="257" r:id="rId12"/>
    <p:sldId id="258" r:id="rId13"/>
    <p:sldId id="27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91" d="100"/>
          <a:sy n="91" d="100"/>
        </p:scale>
        <p:origin x="-504" y="-11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8" d="100"/>
          <a:sy n="48" d="100"/>
        </p:scale>
        <p:origin x="2752" y="4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tification Team" userId="63c0489d1baf477c" providerId="LiveId" clId="{47953A97-0867-488C-80B4-A5D5A3CAA517}"/>
    <pc:docChg chg="custSel addSld delSld modSld modMainMaster">
      <pc:chgData name="Notification Team" userId="63c0489d1baf477c" providerId="LiveId" clId="{47953A97-0867-488C-80B4-A5D5A3CAA517}" dt="2021-09-15T09:10:14.683" v="79" actId="404"/>
      <pc:docMkLst>
        <pc:docMk/>
      </pc:docMkLst>
      <pc:sldChg chg="addSp modSp mod">
        <pc:chgData name="Notification Team" userId="63c0489d1baf477c" providerId="LiveId" clId="{47953A97-0867-488C-80B4-A5D5A3CAA517}" dt="2021-09-15T09:05:18.316" v="60" actId="1076"/>
        <pc:sldMkLst>
          <pc:docMk/>
          <pc:sldMk cId="235505759" sldId="256"/>
        </pc:sldMkLst>
        <pc:spChg chg="mod">
          <ac:chgData name="Notification Team" userId="63c0489d1baf477c" providerId="LiveId" clId="{47953A97-0867-488C-80B4-A5D5A3CAA517}" dt="2021-09-15T09:04:19.423" v="54" actId="20577"/>
          <ac:spMkLst>
            <pc:docMk/>
            <pc:sldMk cId="235505759" sldId="256"/>
            <ac:spMk id="2" creationId="{A6CB80D5-06FB-4DF7-837B-AC0B74355DAB}"/>
          </ac:spMkLst>
        </pc:spChg>
        <pc:picChg chg="add mod">
          <ac:chgData name="Notification Team" userId="63c0489d1baf477c" providerId="LiveId" clId="{47953A97-0867-488C-80B4-A5D5A3CAA517}" dt="2021-09-15T09:05:18.316" v="60" actId="1076"/>
          <ac:picMkLst>
            <pc:docMk/>
            <pc:sldMk cId="235505759" sldId="256"/>
            <ac:picMk id="4" creationId="{0C32DC05-5081-4D43-A3E6-3BE812D8E16C}"/>
          </ac:picMkLst>
        </pc:picChg>
      </pc:sldChg>
      <pc:sldChg chg="delSp modSp add mod">
        <pc:chgData name="Notification Team" userId="63c0489d1baf477c" providerId="LiveId" clId="{47953A97-0867-488C-80B4-A5D5A3CAA517}" dt="2021-09-15T09:07:16.180" v="67" actId="1076"/>
        <pc:sldMkLst>
          <pc:docMk/>
          <pc:sldMk cId="3591602869" sldId="257"/>
        </pc:sldMkLst>
        <pc:spChg chg="mod">
          <ac:chgData name="Notification Team" userId="63c0489d1baf477c" providerId="LiveId" clId="{47953A97-0867-488C-80B4-A5D5A3CAA517}" dt="2021-09-15T09:07:16.180" v="67" actId="1076"/>
          <ac:spMkLst>
            <pc:docMk/>
            <pc:sldMk cId="3591602869" sldId="257"/>
            <ac:spMk id="2" creationId="{AAB63299-20AD-4FF7-BD8D-26DC9270680A}"/>
          </ac:spMkLst>
        </pc:spChg>
        <pc:spChg chg="mod">
          <ac:chgData name="Notification Team" userId="63c0489d1baf477c" providerId="LiveId" clId="{47953A97-0867-488C-80B4-A5D5A3CAA517}" dt="2021-09-15T09:07:10.845" v="66" actId="14100"/>
          <ac:spMkLst>
            <pc:docMk/>
            <pc:sldMk cId="3591602869" sldId="257"/>
            <ac:spMk id="3" creationId="{603F2F21-CB37-4590-A9B3-1DA3A579567D}"/>
          </ac:spMkLst>
        </pc:spChg>
        <pc:picChg chg="del mod">
          <ac:chgData name="Notification Team" userId="63c0489d1baf477c" providerId="LiveId" clId="{47953A97-0867-488C-80B4-A5D5A3CAA517}" dt="2021-09-15T09:07:02.927" v="65" actId="478"/>
          <ac:picMkLst>
            <pc:docMk/>
            <pc:sldMk cId="3591602869" sldId="257"/>
            <ac:picMk id="2050" creationId="{90DAAA12-1CFB-4C03-9EAA-46F6FD6CFB0F}"/>
          </ac:picMkLst>
        </pc:picChg>
      </pc:sldChg>
      <pc:sldChg chg="modSp add mod">
        <pc:chgData name="Notification Team" userId="63c0489d1baf477c" providerId="LiveId" clId="{47953A97-0867-488C-80B4-A5D5A3CAA517}" dt="2021-09-15T09:08:17.472" v="71" actId="1076"/>
        <pc:sldMkLst>
          <pc:docMk/>
          <pc:sldMk cId="2330576767" sldId="258"/>
        </pc:sldMkLst>
        <pc:spChg chg="mod">
          <ac:chgData name="Notification Team" userId="63c0489d1baf477c" providerId="LiveId" clId="{47953A97-0867-488C-80B4-A5D5A3CAA517}" dt="2021-09-15T09:08:17.472" v="71" actId="1076"/>
          <ac:spMkLst>
            <pc:docMk/>
            <pc:sldMk cId="2330576767" sldId="258"/>
            <ac:spMk id="2" creationId="{AAB63299-20AD-4FF7-BD8D-26DC9270680A}"/>
          </ac:spMkLst>
        </pc:spChg>
        <pc:graphicFrameChg chg="mod">
          <ac:chgData name="Notification Team" userId="63c0489d1baf477c" providerId="LiveId" clId="{47953A97-0867-488C-80B4-A5D5A3CAA517}" dt="2021-09-15T09:08:00.285" v="70" actId="14100"/>
          <ac:graphicFrameMkLst>
            <pc:docMk/>
            <pc:sldMk cId="2330576767" sldId="258"/>
            <ac:graphicFrameMk id="5" creationId="{A10DF8A3-096E-4D8E-B941-CAF96EE0862B}"/>
          </ac:graphicFrameMkLst>
        </pc:graphicFrameChg>
      </pc:sldChg>
      <pc:sldChg chg="delSp modSp add del mod delAnim modNotes">
        <pc:chgData name="Notification Team" userId="63c0489d1baf477c" providerId="LiveId" clId="{47953A97-0867-488C-80B4-A5D5A3CAA517}" dt="2021-09-15T09:08:34.166" v="72" actId="47"/>
        <pc:sldMkLst>
          <pc:docMk/>
          <pc:sldMk cId="949220221" sldId="336"/>
        </pc:sldMkLst>
        <pc:spChg chg="mod">
          <ac:chgData name="Notification Team" userId="63c0489d1baf477c" providerId="LiveId" clId="{47953A97-0867-488C-80B4-A5D5A3CAA517}" dt="2021-09-15T08:48:41.209" v="1" actId="14100"/>
          <ac:spMkLst>
            <pc:docMk/>
            <pc:sldMk cId="949220221" sldId="336"/>
            <ac:spMk id="7" creationId="{00000000-0000-0000-0000-000000000000}"/>
          </ac:spMkLst>
        </pc:spChg>
        <pc:picChg chg="del">
          <ac:chgData name="Notification Team" userId="63c0489d1baf477c" providerId="LiveId" clId="{47953A97-0867-488C-80B4-A5D5A3CAA517}" dt="2021-09-15T08:49:47.510" v="2" actId="478"/>
          <ac:picMkLst>
            <pc:docMk/>
            <pc:sldMk cId="949220221" sldId="336"/>
            <ac:picMk id="8" creationId="{00000000-0000-0000-0000-000000000000}"/>
          </ac:picMkLst>
        </pc:picChg>
      </pc:sldChg>
      <pc:sldChg chg="addSp delSp modSp add mod">
        <pc:chgData name="Notification Team" userId="63c0489d1baf477c" providerId="LiveId" clId="{47953A97-0867-488C-80B4-A5D5A3CAA517}" dt="2021-09-15T09:03:55.629" v="35" actId="1076"/>
        <pc:sldMkLst>
          <pc:docMk/>
          <pc:sldMk cId="1651051700" sldId="497"/>
        </pc:sldMkLst>
        <pc:picChg chg="add mod">
          <ac:chgData name="Notification Team" userId="63c0489d1baf477c" providerId="LiveId" clId="{47953A97-0867-488C-80B4-A5D5A3CAA517}" dt="2021-09-15T09:03:55.629" v="35" actId="1076"/>
          <ac:picMkLst>
            <pc:docMk/>
            <pc:sldMk cId="1651051700" sldId="497"/>
            <ac:picMk id="3" creationId="{9A340B7A-3773-4273-89D2-7D9F3ABE8061}"/>
          </ac:picMkLst>
        </pc:picChg>
        <pc:picChg chg="del mod">
          <ac:chgData name="Notification Team" userId="63c0489d1baf477c" providerId="LiveId" clId="{47953A97-0867-488C-80B4-A5D5A3CAA517}" dt="2021-09-15T09:03:46.880" v="33" actId="478"/>
          <ac:picMkLst>
            <pc:docMk/>
            <pc:sldMk cId="1651051700" sldId="497"/>
            <ac:picMk id="5" creationId="{AF27EC19-B7E4-493A-A5AC-B7F1E32CD232}"/>
          </ac:picMkLst>
        </pc:picChg>
      </pc:sldChg>
      <pc:sldChg chg="delSp modSp add mod">
        <pc:chgData name="Notification Team" userId="63c0489d1baf477c" providerId="LiveId" clId="{47953A97-0867-488C-80B4-A5D5A3CAA517}" dt="2021-09-15T09:10:14.683" v="79" actId="404"/>
        <pc:sldMkLst>
          <pc:docMk/>
          <pc:sldMk cId="2600976267" sldId="508"/>
        </pc:sldMkLst>
        <pc:spChg chg="mod">
          <ac:chgData name="Notification Team" userId="63c0489d1baf477c" providerId="LiveId" clId="{47953A97-0867-488C-80B4-A5D5A3CAA517}" dt="2021-09-15T09:10:14.683" v="79" actId="404"/>
          <ac:spMkLst>
            <pc:docMk/>
            <pc:sldMk cId="2600976267" sldId="508"/>
            <ac:spMk id="3" creationId="{00000000-0000-0000-0000-000000000000}"/>
          </ac:spMkLst>
        </pc:spChg>
        <pc:spChg chg="del">
          <ac:chgData name="Notification Team" userId="63c0489d1baf477c" providerId="LiveId" clId="{47953A97-0867-488C-80B4-A5D5A3CAA517}" dt="2021-09-15T08:55:08.252" v="4" actId="478"/>
          <ac:spMkLst>
            <pc:docMk/>
            <pc:sldMk cId="2600976267" sldId="508"/>
            <ac:spMk id="9" creationId="{00000000-0000-0000-0000-000000000000}"/>
          </ac:spMkLst>
        </pc:spChg>
        <pc:picChg chg="mod">
          <ac:chgData name="Notification Team" userId="63c0489d1baf477c" providerId="LiveId" clId="{47953A97-0867-488C-80B4-A5D5A3CAA517}" dt="2021-09-15T08:55:20.826" v="7" actId="14100"/>
          <ac:picMkLst>
            <pc:docMk/>
            <pc:sldMk cId="2600976267" sldId="508"/>
            <ac:picMk id="5" creationId="{00000000-0000-0000-0000-000000000000}"/>
          </ac:picMkLst>
        </pc:picChg>
      </pc:sldChg>
      <pc:sldMasterChg chg="modSldLayout">
        <pc:chgData name="Notification Team" userId="63c0489d1baf477c" providerId="LiveId" clId="{47953A97-0867-488C-80B4-A5D5A3CAA517}" dt="2021-09-15T09:09:56.282" v="78" actId="14100"/>
        <pc:sldMasterMkLst>
          <pc:docMk/>
          <pc:sldMasterMk cId="0" sldId="2147483648"/>
        </pc:sldMasterMkLst>
        <pc:sldLayoutChg chg="addSp modSp">
          <pc:chgData name="Notification Team" userId="63c0489d1baf477c" providerId="LiveId" clId="{47953A97-0867-488C-80B4-A5D5A3CAA517}" dt="2021-09-15T09:09:56.282" v="78" actId="14100"/>
          <pc:sldLayoutMkLst>
            <pc:docMk/>
            <pc:sldMasterMk cId="0" sldId="2147483648"/>
            <pc:sldLayoutMk cId="0" sldId="2147483668"/>
          </pc:sldLayoutMkLst>
          <pc:picChg chg="add mod">
            <ac:chgData name="Notification Team" userId="63c0489d1baf477c" providerId="LiveId" clId="{47953A97-0867-488C-80B4-A5D5A3CAA517}" dt="2021-09-15T09:09:56.282" v="78" actId="14100"/>
            <ac:picMkLst>
              <pc:docMk/>
              <pc:sldMasterMk cId="0" sldId="2147483648"/>
              <pc:sldLayoutMk cId="0" sldId="2147483668"/>
              <ac:picMk id="8" creationId="{83765ABD-E871-4CE4-BCD2-776A5B70375D}"/>
            </ac:picMkLst>
          </pc:picChg>
        </pc:sldLayoutChg>
      </pc:sldMasterChg>
      <pc:sldMasterChg chg="modSldLayout">
        <pc:chgData name="Notification Team" userId="63c0489d1baf477c" providerId="LiveId" clId="{47953A97-0867-488C-80B4-A5D5A3CAA517}" dt="2021-09-15T09:09:23.237" v="75" actId="14100"/>
        <pc:sldMasterMkLst>
          <pc:docMk/>
          <pc:sldMasterMk cId="703935710" sldId="2147483670"/>
        </pc:sldMasterMkLst>
        <pc:sldLayoutChg chg="addSp modSp">
          <pc:chgData name="Notification Team" userId="63c0489d1baf477c" providerId="LiveId" clId="{47953A97-0867-488C-80B4-A5D5A3CAA517}" dt="2021-09-15T09:09:23.237" v="75" actId="14100"/>
          <pc:sldLayoutMkLst>
            <pc:docMk/>
            <pc:sldMasterMk cId="703935710" sldId="2147483670"/>
            <pc:sldLayoutMk cId="2322733333" sldId="2147483672"/>
          </pc:sldLayoutMkLst>
          <pc:picChg chg="add mod">
            <ac:chgData name="Notification Team" userId="63c0489d1baf477c" providerId="LiveId" clId="{47953A97-0867-488C-80B4-A5D5A3CAA517}" dt="2021-09-15T09:09:23.237" v="75" actId="14100"/>
            <ac:picMkLst>
              <pc:docMk/>
              <pc:sldMasterMk cId="703935710" sldId="2147483670"/>
              <pc:sldLayoutMk cId="2322733333" sldId="2147483672"/>
              <ac:picMk id="8" creationId="{805F3753-6CA2-4D0C-AF14-0F8AB2102692}"/>
            </ac:picMkLst>
          </pc:picChg>
        </pc:sldLayoutChg>
      </pc:sldMasterChg>
    </pc:docChg>
  </pc:docChgLst>
</pc:chgInfo>
</file>

<file path=ppt/diagrams/_rels/drawing1.xml.rels><?xml version="1.0" encoding="UTF-8" standalone="yes"?>
<Relationships xmlns="http://schemas.openxmlformats.org/package/2006/relationships"><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2848F4-8963-4C64-B3AF-F1521DB29940}" type="doc">
      <dgm:prSet loTypeId="urn:microsoft.com/office/officeart/2009/3/layout/StepUpProcess" loCatId="process" qsTypeId="urn:microsoft.com/office/officeart/2005/8/quickstyle/simple5" qsCatId="simple" csTypeId="urn:microsoft.com/office/officeart/2005/8/colors/accent0_3" csCatId="mainScheme" phldr="1"/>
      <dgm:spPr/>
      <dgm:t>
        <a:bodyPr/>
        <a:lstStyle/>
        <a:p>
          <a:endParaRPr lang="en-IN"/>
        </a:p>
      </dgm:t>
    </dgm:pt>
    <dgm:pt modelId="{8E9C175C-0963-458A-B533-3C976B7722B9}">
      <dgm:prSet phldrT="[Text]" custT="1"/>
      <dgm:spPr/>
      <dgm:t>
        <a:bodyPr/>
        <a:lstStyle/>
        <a:p>
          <a:r>
            <a:rPr lang="en-IN" sz="1200" b="1" dirty="0"/>
            <a:t>Road Map for Family Business – Awareness Session</a:t>
          </a:r>
        </a:p>
        <a:p>
          <a:endParaRPr lang="en-IN" sz="1200" dirty="0"/>
        </a:p>
      </dgm:t>
    </dgm:pt>
    <dgm:pt modelId="{D19EF228-C3BC-435C-9804-BFF1CAD46086}" type="parTrans" cxnId="{82733C52-8586-4AF2-BE81-471C8F590C74}">
      <dgm:prSet/>
      <dgm:spPr/>
      <dgm:t>
        <a:bodyPr/>
        <a:lstStyle/>
        <a:p>
          <a:endParaRPr lang="en-IN" sz="4800"/>
        </a:p>
      </dgm:t>
    </dgm:pt>
    <dgm:pt modelId="{53D3B0D1-D61B-4F2F-8ED2-5F3F09E7C52C}" type="sibTrans" cxnId="{82733C52-8586-4AF2-BE81-471C8F590C74}">
      <dgm:prSet/>
      <dgm:spPr/>
      <dgm:t>
        <a:bodyPr/>
        <a:lstStyle/>
        <a:p>
          <a:endParaRPr lang="en-IN" sz="4800"/>
        </a:p>
      </dgm:t>
    </dgm:pt>
    <dgm:pt modelId="{1C167588-DE9B-41FE-B9A8-9941DD4AF2C7}">
      <dgm:prSet phldrT="[Text]" custT="1"/>
      <dgm:spPr/>
      <dgm:t>
        <a:bodyPr/>
        <a:lstStyle/>
        <a:p>
          <a:r>
            <a:rPr lang="en-IN" sz="1100" dirty="0"/>
            <a:t> Understanding Family Business Dynamics</a:t>
          </a:r>
        </a:p>
      </dgm:t>
    </dgm:pt>
    <dgm:pt modelId="{335F6A74-A5FE-4862-AF3B-30C891EF391A}" type="parTrans" cxnId="{BE7BD2C5-462B-4427-8A19-F728B585D6A2}">
      <dgm:prSet/>
      <dgm:spPr/>
      <dgm:t>
        <a:bodyPr/>
        <a:lstStyle/>
        <a:p>
          <a:endParaRPr lang="en-IN" sz="4800"/>
        </a:p>
      </dgm:t>
    </dgm:pt>
    <dgm:pt modelId="{3F437733-E5F5-4B4D-85CA-768FEF8E4367}" type="sibTrans" cxnId="{BE7BD2C5-462B-4427-8A19-F728B585D6A2}">
      <dgm:prSet/>
      <dgm:spPr/>
      <dgm:t>
        <a:bodyPr/>
        <a:lstStyle/>
        <a:p>
          <a:endParaRPr lang="en-IN" sz="4800"/>
        </a:p>
      </dgm:t>
    </dgm:pt>
    <dgm:pt modelId="{1F91CEAB-372D-494F-A390-FC7FD47B983F}">
      <dgm:prSet phldrT="[Text]" custT="1"/>
      <dgm:spPr/>
      <dgm:t>
        <a:bodyPr/>
        <a:lstStyle/>
        <a:p>
          <a:r>
            <a:rPr lang="en-IN" sz="1200" b="1" dirty="0"/>
            <a:t>Questionnaire Survey and 1X1 Session with Family Members</a:t>
          </a:r>
        </a:p>
        <a:p>
          <a:r>
            <a:rPr lang="en-IN" sz="1200" dirty="0"/>
            <a:t> </a:t>
          </a:r>
        </a:p>
      </dgm:t>
    </dgm:pt>
    <dgm:pt modelId="{949E37E7-2006-48E2-886F-1BAA6753DDD3}" type="parTrans" cxnId="{14A552C3-B4F8-4B88-A333-451C08B8FDB6}">
      <dgm:prSet/>
      <dgm:spPr/>
      <dgm:t>
        <a:bodyPr/>
        <a:lstStyle/>
        <a:p>
          <a:endParaRPr lang="en-IN" sz="4800"/>
        </a:p>
      </dgm:t>
    </dgm:pt>
    <dgm:pt modelId="{486DB41F-B3AC-47EE-99A4-428409B9C513}" type="sibTrans" cxnId="{14A552C3-B4F8-4B88-A333-451C08B8FDB6}">
      <dgm:prSet/>
      <dgm:spPr/>
      <dgm:t>
        <a:bodyPr/>
        <a:lstStyle/>
        <a:p>
          <a:endParaRPr lang="en-IN" sz="4800"/>
        </a:p>
      </dgm:t>
    </dgm:pt>
    <dgm:pt modelId="{8BB47F23-EE59-49AD-A1DA-C74FFA02CE6C}">
      <dgm:prSet phldrT="[Text]" custT="1"/>
      <dgm:spPr/>
      <dgm:t>
        <a:bodyPr/>
        <a:lstStyle/>
        <a:p>
          <a:r>
            <a:rPr lang="en-IN" sz="1100" dirty="0"/>
            <a:t> Prioritization of Policy and process to be adopted</a:t>
          </a:r>
        </a:p>
      </dgm:t>
    </dgm:pt>
    <dgm:pt modelId="{7BFB06B6-8AEC-4364-AE70-FF02827D3B98}" type="parTrans" cxnId="{1A4A16BD-5C2C-48C0-8610-56F71B4A026F}">
      <dgm:prSet/>
      <dgm:spPr/>
      <dgm:t>
        <a:bodyPr/>
        <a:lstStyle/>
        <a:p>
          <a:endParaRPr lang="en-IN" sz="4800"/>
        </a:p>
      </dgm:t>
    </dgm:pt>
    <dgm:pt modelId="{5BAA7DB7-854B-41A0-91AF-2BB2230FE1B3}" type="sibTrans" cxnId="{1A4A16BD-5C2C-48C0-8610-56F71B4A026F}">
      <dgm:prSet/>
      <dgm:spPr/>
      <dgm:t>
        <a:bodyPr/>
        <a:lstStyle/>
        <a:p>
          <a:endParaRPr lang="en-IN" sz="4800"/>
        </a:p>
      </dgm:t>
    </dgm:pt>
    <dgm:pt modelId="{690784C6-211E-4485-BECE-D94B2F2686F5}">
      <dgm:prSet phldrT="[Text]" custT="1"/>
      <dgm:spPr/>
      <dgm:t>
        <a:bodyPr/>
        <a:lstStyle/>
        <a:p>
          <a:r>
            <a:rPr lang="en-IN" sz="1200" b="1" dirty="0"/>
            <a:t>Formation of Councils</a:t>
          </a:r>
        </a:p>
        <a:p>
          <a:r>
            <a:rPr lang="en-IN" sz="1200" b="1" dirty="0"/>
            <a:t>And Its Charter</a:t>
          </a:r>
        </a:p>
        <a:p>
          <a:endParaRPr lang="en-IN" sz="1200" b="1" dirty="0"/>
        </a:p>
      </dgm:t>
    </dgm:pt>
    <dgm:pt modelId="{96CD4087-0DFA-4D71-9E91-5BCD3402C518}" type="parTrans" cxnId="{CA35D7DA-3D79-499B-BEB9-3652CDB5E494}">
      <dgm:prSet/>
      <dgm:spPr/>
      <dgm:t>
        <a:bodyPr/>
        <a:lstStyle/>
        <a:p>
          <a:endParaRPr lang="en-IN" sz="4800"/>
        </a:p>
      </dgm:t>
    </dgm:pt>
    <dgm:pt modelId="{36C51BBB-2000-4A36-8558-0F640A2FE6BB}" type="sibTrans" cxnId="{CA35D7DA-3D79-499B-BEB9-3652CDB5E494}">
      <dgm:prSet/>
      <dgm:spPr/>
      <dgm:t>
        <a:bodyPr/>
        <a:lstStyle/>
        <a:p>
          <a:endParaRPr lang="en-IN" sz="4800"/>
        </a:p>
      </dgm:t>
    </dgm:pt>
    <dgm:pt modelId="{D7BD4E5B-95CB-4AF1-98AA-A5CB4F7B1E3F}">
      <dgm:prSet phldrT="[Text]" custT="1"/>
      <dgm:spPr/>
      <dgm:t>
        <a:bodyPr/>
        <a:lstStyle/>
        <a:p>
          <a:r>
            <a:rPr lang="en-IN" sz="1100" dirty="0"/>
            <a:t> Family Council </a:t>
          </a:r>
        </a:p>
      </dgm:t>
    </dgm:pt>
    <dgm:pt modelId="{2BFE61B7-264A-4C29-9FE7-52D4F4A8B3A2}" type="parTrans" cxnId="{09CF8FAF-E2B2-438F-B4D2-EEB606033B40}">
      <dgm:prSet/>
      <dgm:spPr/>
      <dgm:t>
        <a:bodyPr/>
        <a:lstStyle/>
        <a:p>
          <a:endParaRPr lang="en-IN" sz="4800"/>
        </a:p>
      </dgm:t>
    </dgm:pt>
    <dgm:pt modelId="{365AAB06-3B12-4D5E-8AE4-E99A9D3AEF0D}" type="sibTrans" cxnId="{09CF8FAF-E2B2-438F-B4D2-EEB606033B40}">
      <dgm:prSet/>
      <dgm:spPr/>
      <dgm:t>
        <a:bodyPr/>
        <a:lstStyle/>
        <a:p>
          <a:endParaRPr lang="en-IN" sz="4800"/>
        </a:p>
      </dgm:t>
    </dgm:pt>
    <dgm:pt modelId="{134B7FB3-70D6-43D1-98DD-52166685C58A}">
      <dgm:prSet phldrT="[Text]" custT="1"/>
      <dgm:spPr/>
      <dgm:t>
        <a:bodyPr/>
        <a:lstStyle/>
        <a:p>
          <a:r>
            <a:rPr lang="en-IN" sz="1100" dirty="0"/>
            <a:t>What contributes to the family business Mortality?</a:t>
          </a:r>
        </a:p>
      </dgm:t>
    </dgm:pt>
    <dgm:pt modelId="{707A51C5-87FE-4651-A5F2-0533FC91CA72}" type="parTrans" cxnId="{36269C92-65E0-44A4-9ADA-C5920FA69D8B}">
      <dgm:prSet/>
      <dgm:spPr/>
      <dgm:t>
        <a:bodyPr/>
        <a:lstStyle/>
        <a:p>
          <a:endParaRPr lang="en-IN" sz="4800"/>
        </a:p>
      </dgm:t>
    </dgm:pt>
    <dgm:pt modelId="{66BD71D1-262F-4938-ABF2-A18FBDD7237A}" type="sibTrans" cxnId="{36269C92-65E0-44A4-9ADA-C5920FA69D8B}">
      <dgm:prSet/>
      <dgm:spPr/>
      <dgm:t>
        <a:bodyPr/>
        <a:lstStyle/>
        <a:p>
          <a:endParaRPr lang="en-IN" sz="4800"/>
        </a:p>
      </dgm:t>
    </dgm:pt>
    <dgm:pt modelId="{394AAC27-537D-4705-AEE2-A3A3C3BE5EE8}">
      <dgm:prSet phldrT="[Text]" custT="1"/>
      <dgm:spPr/>
      <dgm:t>
        <a:bodyPr/>
        <a:lstStyle/>
        <a:p>
          <a:r>
            <a:rPr lang="en-IN" sz="1100" dirty="0"/>
            <a:t> How to Develop a Structure of Governance – Family, Business and Ownership</a:t>
          </a:r>
        </a:p>
      </dgm:t>
    </dgm:pt>
    <dgm:pt modelId="{81124FA2-0EAD-4A1A-A8C6-527AB824B045}" type="parTrans" cxnId="{AE441C5C-D088-4D48-87BA-60580E799501}">
      <dgm:prSet/>
      <dgm:spPr/>
      <dgm:t>
        <a:bodyPr/>
        <a:lstStyle/>
        <a:p>
          <a:endParaRPr lang="en-IN" sz="4800"/>
        </a:p>
      </dgm:t>
    </dgm:pt>
    <dgm:pt modelId="{8E702D02-4D44-42EA-A19B-A3A1254459BF}" type="sibTrans" cxnId="{AE441C5C-D088-4D48-87BA-60580E799501}">
      <dgm:prSet/>
      <dgm:spPr/>
      <dgm:t>
        <a:bodyPr/>
        <a:lstStyle/>
        <a:p>
          <a:endParaRPr lang="en-IN" sz="4800"/>
        </a:p>
      </dgm:t>
    </dgm:pt>
    <dgm:pt modelId="{C0A67152-5F48-4401-AC66-7789B9346AAB}">
      <dgm:prSet phldrT="[Text]" custT="1"/>
      <dgm:spPr/>
      <dgm:t>
        <a:bodyPr/>
        <a:lstStyle/>
        <a:p>
          <a:r>
            <a:rPr lang="en-IN" sz="1100" dirty="0"/>
            <a:t>What are the current challenges / opportunities in the family business</a:t>
          </a:r>
        </a:p>
      </dgm:t>
    </dgm:pt>
    <dgm:pt modelId="{DC7C3946-FFE4-4903-844C-EE735DCBAE30}" type="parTrans" cxnId="{27AE2142-7B78-4C2C-B301-C6383874C012}">
      <dgm:prSet/>
      <dgm:spPr/>
      <dgm:t>
        <a:bodyPr/>
        <a:lstStyle/>
        <a:p>
          <a:endParaRPr lang="en-IN" sz="4800"/>
        </a:p>
      </dgm:t>
    </dgm:pt>
    <dgm:pt modelId="{C02945B7-89BF-4A28-A7B9-73BDB4BDDCA0}" type="sibTrans" cxnId="{27AE2142-7B78-4C2C-B301-C6383874C012}">
      <dgm:prSet/>
      <dgm:spPr/>
      <dgm:t>
        <a:bodyPr/>
        <a:lstStyle/>
        <a:p>
          <a:endParaRPr lang="en-IN" sz="4800"/>
        </a:p>
      </dgm:t>
    </dgm:pt>
    <dgm:pt modelId="{200F93DC-0574-488E-A5BB-D088046D06AA}">
      <dgm:prSet phldrT="[Text]" custT="1"/>
      <dgm:spPr/>
      <dgm:t>
        <a:bodyPr/>
        <a:lstStyle/>
        <a:p>
          <a:r>
            <a:rPr lang="en-IN" sz="1200" b="1" dirty="0"/>
            <a:t>Defining Structure, </a:t>
          </a:r>
        </a:p>
        <a:p>
          <a:r>
            <a:rPr lang="en-IN" sz="1200" b="1" dirty="0"/>
            <a:t>Roles &amp; Responsibility</a:t>
          </a:r>
        </a:p>
        <a:p>
          <a:r>
            <a:rPr lang="en-IN" sz="1200" b="1" dirty="0"/>
            <a:t>Decision Making Process</a:t>
          </a:r>
        </a:p>
        <a:p>
          <a:endParaRPr lang="en-IN" sz="1200" dirty="0"/>
        </a:p>
        <a:p>
          <a:r>
            <a:rPr lang="en-IN" sz="1200" b="0" dirty="0"/>
            <a:t>-  Transition from a Owner Driven Business to a Management </a:t>
          </a:r>
        </a:p>
        <a:p>
          <a:r>
            <a:rPr lang="en-IN" sz="1200" b="0" dirty="0"/>
            <a:t>- Delegation of Authority - RASCI</a:t>
          </a:r>
        </a:p>
      </dgm:t>
    </dgm:pt>
    <dgm:pt modelId="{8AE3285C-5679-44AE-84C6-3FCAB9F903E0}" type="parTrans" cxnId="{7ED19D6C-FFA5-4771-92BF-A47F1786AC88}">
      <dgm:prSet/>
      <dgm:spPr/>
      <dgm:t>
        <a:bodyPr/>
        <a:lstStyle/>
        <a:p>
          <a:endParaRPr lang="en-IN" sz="4800"/>
        </a:p>
      </dgm:t>
    </dgm:pt>
    <dgm:pt modelId="{AB1AAA7B-1129-4CC6-B866-81C2742D82E1}" type="sibTrans" cxnId="{7ED19D6C-FFA5-4771-92BF-A47F1786AC88}">
      <dgm:prSet/>
      <dgm:spPr/>
      <dgm:t>
        <a:bodyPr/>
        <a:lstStyle/>
        <a:p>
          <a:endParaRPr lang="en-IN" sz="4800"/>
        </a:p>
      </dgm:t>
    </dgm:pt>
    <dgm:pt modelId="{421BA6C1-C327-4901-A9BD-BA27722E2D12}">
      <dgm:prSet phldrT="[Text]" custT="1"/>
      <dgm:spPr/>
      <dgm:t>
        <a:bodyPr/>
        <a:lstStyle/>
        <a:p>
          <a:r>
            <a:rPr lang="en-IN" sz="1200" b="1" dirty="0"/>
            <a:t>Ownership Principles and Structure</a:t>
          </a:r>
        </a:p>
        <a:p>
          <a:endParaRPr lang="en-IN" sz="1200" b="1" dirty="0"/>
        </a:p>
        <a:p>
          <a:r>
            <a:rPr lang="en-IN" sz="1200" dirty="0"/>
            <a:t>-  Ownership </a:t>
          </a:r>
          <a:br>
            <a:rPr lang="en-IN" sz="1200" dirty="0"/>
          </a:br>
          <a:r>
            <a:rPr lang="en-IN" sz="1200" dirty="0"/>
            <a:t>   Agreement</a:t>
          </a:r>
        </a:p>
        <a:p>
          <a:r>
            <a:rPr lang="en-IN" sz="1200" dirty="0"/>
            <a:t>- Creation of Will</a:t>
          </a:r>
        </a:p>
        <a:p>
          <a:r>
            <a:rPr lang="en-IN" sz="1200" dirty="0"/>
            <a:t>- Trust Structure</a:t>
          </a:r>
        </a:p>
        <a:p>
          <a:r>
            <a:rPr lang="en-IN" sz="1200" dirty="0"/>
            <a:t>- Estate Planning</a:t>
          </a:r>
        </a:p>
        <a:p>
          <a:r>
            <a:rPr lang="en-IN" sz="1200" dirty="0"/>
            <a:t>- Tax Planning</a:t>
          </a:r>
        </a:p>
        <a:p>
          <a:r>
            <a:rPr lang="en-IN" sz="1200" dirty="0"/>
            <a:t>- Family Fund Policy</a:t>
          </a:r>
        </a:p>
        <a:p>
          <a:r>
            <a:rPr lang="en-IN" sz="1200" dirty="0"/>
            <a:t>- Exit Policy</a:t>
          </a:r>
        </a:p>
        <a:p>
          <a:r>
            <a:rPr lang="en-IN" sz="1200" dirty="0"/>
            <a:t>- Conflict of Interest</a:t>
          </a:r>
        </a:p>
        <a:p>
          <a:endParaRPr lang="en-IN" sz="1200" dirty="0"/>
        </a:p>
      </dgm:t>
    </dgm:pt>
    <dgm:pt modelId="{761CC610-7153-45AE-804B-9D4773A7311E}" type="parTrans" cxnId="{0F0426B0-DD47-4FA1-BDF0-A6941A4C5D6F}">
      <dgm:prSet/>
      <dgm:spPr/>
      <dgm:t>
        <a:bodyPr/>
        <a:lstStyle/>
        <a:p>
          <a:endParaRPr lang="en-IN" sz="4800"/>
        </a:p>
      </dgm:t>
    </dgm:pt>
    <dgm:pt modelId="{9BF39034-F06E-41B9-BCFA-804B9B11B9AC}" type="sibTrans" cxnId="{0F0426B0-DD47-4FA1-BDF0-A6941A4C5D6F}">
      <dgm:prSet/>
      <dgm:spPr/>
      <dgm:t>
        <a:bodyPr/>
        <a:lstStyle/>
        <a:p>
          <a:endParaRPr lang="en-IN" sz="4800"/>
        </a:p>
      </dgm:t>
    </dgm:pt>
    <dgm:pt modelId="{6665F8DE-5E0A-4C8E-AC1E-EC3AA46FFF78}">
      <dgm:prSet phldrT="[Text]" custT="1"/>
      <dgm:spPr/>
      <dgm:t>
        <a:bodyPr/>
        <a:lstStyle/>
        <a:p>
          <a:r>
            <a:rPr lang="en-IN" sz="1200" b="1" dirty="0"/>
            <a:t>Formation of Business Board</a:t>
          </a:r>
        </a:p>
        <a:p>
          <a:endParaRPr lang="en-IN" sz="1200" dirty="0"/>
        </a:p>
        <a:p>
          <a:r>
            <a:rPr lang="en-IN" sz="1200" dirty="0"/>
            <a:t>- Formation Business Board Charter</a:t>
          </a:r>
        </a:p>
        <a:p>
          <a:r>
            <a:rPr lang="en-IN" sz="1200" dirty="0"/>
            <a:t>- Identification of Board Members</a:t>
          </a:r>
        </a:p>
        <a:p>
          <a:r>
            <a:rPr lang="en-IN" sz="1200" dirty="0"/>
            <a:t>- Operationalization of the Board function</a:t>
          </a:r>
        </a:p>
      </dgm:t>
    </dgm:pt>
    <dgm:pt modelId="{C381D22F-A1AC-4E0A-A369-2E196E29626E}" type="parTrans" cxnId="{35AA6C07-2FF6-4B8B-85EE-68287E05E5EF}">
      <dgm:prSet/>
      <dgm:spPr/>
      <dgm:t>
        <a:bodyPr/>
        <a:lstStyle/>
        <a:p>
          <a:endParaRPr lang="en-IN" sz="4800"/>
        </a:p>
      </dgm:t>
    </dgm:pt>
    <dgm:pt modelId="{D10445D5-B20D-4A36-8E59-B383A94D3614}" type="sibTrans" cxnId="{35AA6C07-2FF6-4B8B-85EE-68287E05E5EF}">
      <dgm:prSet/>
      <dgm:spPr/>
      <dgm:t>
        <a:bodyPr/>
        <a:lstStyle/>
        <a:p>
          <a:endParaRPr lang="en-IN" sz="4800"/>
        </a:p>
      </dgm:t>
    </dgm:pt>
    <dgm:pt modelId="{0459347B-424E-4D27-9EC6-AAD9CDB551DA}">
      <dgm:prSet phldrT="[Text]" custT="1"/>
      <dgm:spPr/>
      <dgm:t>
        <a:bodyPr/>
        <a:lstStyle/>
        <a:p>
          <a:r>
            <a:rPr lang="en-IN" sz="1100" dirty="0"/>
            <a:t> What are the expectation by the family from the process.</a:t>
          </a:r>
        </a:p>
      </dgm:t>
    </dgm:pt>
    <dgm:pt modelId="{5183EED4-8A07-4327-ABC7-BA2FCF8D9DF3}" type="parTrans" cxnId="{DDE8B8B9-70B5-4127-A73A-2A29183CF11A}">
      <dgm:prSet/>
      <dgm:spPr/>
      <dgm:t>
        <a:bodyPr/>
        <a:lstStyle/>
        <a:p>
          <a:endParaRPr lang="en-IN"/>
        </a:p>
      </dgm:t>
    </dgm:pt>
    <dgm:pt modelId="{CF2F949A-E773-4DA1-A727-16718898A2B4}" type="sibTrans" cxnId="{DDE8B8B9-70B5-4127-A73A-2A29183CF11A}">
      <dgm:prSet/>
      <dgm:spPr/>
      <dgm:t>
        <a:bodyPr/>
        <a:lstStyle/>
        <a:p>
          <a:endParaRPr lang="en-IN"/>
        </a:p>
      </dgm:t>
    </dgm:pt>
    <dgm:pt modelId="{5059F5C2-3514-404C-A931-E3E5C28FE1B4}">
      <dgm:prSet phldrT="[Text]" custT="1"/>
      <dgm:spPr/>
      <dgm:t>
        <a:bodyPr/>
        <a:lstStyle/>
        <a:p>
          <a:r>
            <a:rPr lang="en-IN" sz="1100" dirty="0"/>
            <a:t> Business Council</a:t>
          </a:r>
        </a:p>
      </dgm:t>
    </dgm:pt>
    <dgm:pt modelId="{2C70CD95-8FBD-4D90-B6DC-60D308768DA5}" type="parTrans" cxnId="{3B6194E7-F44E-4209-A025-15CF7844143A}">
      <dgm:prSet/>
      <dgm:spPr/>
      <dgm:t>
        <a:bodyPr/>
        <a:lstStyle/>
        <a:p>
          <a:endParaRPr lang="en-IN"/>
        </a:p>
      </dgm:t>
    </dgm:pt>
    <dgm:pt modelId="{2D3CC559-36D9-45E9-9526-519075C36138}" type="sibTrans" cxnId="{3B6194E7-F44E-4209-A025-15CF7844143A}">
      <dgm:prSet/>
      <dgm:spPr/>
      <dgm:t>
        <a:bodyPr/>
        <a:lstStyle/>
        <a:p>
          <a:endParaRPr lang="en-IN"/>
        </a:p>
      </dgm:t>
    </dgm:pt>
    <dgm:pt modelId="{1D5185CA-92B5-42C9-8A21-0C9C34AB355D}">
      <dgm:prSet phldrT="[Text]" custT="1"/>
      <dgm:spPr/>
      <dgm:t>
        <a:bodyPr/>
        <a:lstStyle/>
        <a:p>
          <a:r>
            <a:rPr lang="en-IN" sz="1100" dirty="0"/>
            <a:t> Ownership Council</a:t>
          </a:r>
        </a:p>
      </dgm:t>
    </dgm:pt>
    <dgm:pt modelId="{4C11E816-910B-44DA-992F-D975F735B26E}" type="parTrans" cxnId="{3ACC2EA6-0110-47B7-A231-78BE40BA7460}">
      <dgm:prSet/>
      <dgm:spPr/>
      <dgm:t>
        <a:bodyPr/>
        <a:lstStyle/>
        <a:p>
          <a:endParaRPr lang="en-IN"/>
        </a:p>
      </dgm:t>
    </dgm:pt>
    <dgm:pt modelId="{B1232618-523D-4D25-9E05-182E6DCDA7D5}" type="sibTrans" cxnId="{3ACC2EA6-0110-47B7-A231-78BE40BA7460}">
      <dgm:prSet/>
      <dgm:spPr/>
      <dgm:t>
        <a:bodyPr/>
        <a:lstStyle/>
        <a:p>
          <a:endParaRPr lang="en-IN"/>
        </a:p>
      </dgm:t>
    </dgm:pt>
    <dgm:pt modelId="{802C387C-1E70-4C28-8EA6-65B06CA66063}">
      <dgm:prSet phldrT="[Text]" custT="1"/>
      <dgm:spPr/>
      <dgm:t>
        <a:bodyPr/>
        <a:lstStyle/>
        <a:p>
          <a:r>
            <a:rPr lang="en-IN" sz="1100" dirty="0"/>
            <a:t> Next generation </a:t>
          </a:r>
          <a:br>
            <a:rPr lang="en-IN" sz="1100" dirty="0"/>
          </a:br>
          <a:r>
            <a:rPr lang="en-IN" sz="1100" dirty="0"/>
            <a:t> Council</a:t>
          </a:r>
        </a:p>
      </dgm:t>
    </dgm:pt>
    <dgm:pt modelId="{857A6B62-EC18-41B7-813C-D3B3CC830369}" type="parTrans" cxnId="{7ABFAEF5-BDB8-4DE4-884C-FB92DF6667B2}">
      <dgm:prSet/>
      <dgm:spPr/>
      <dgm:t>
        <a:bodyPr/>
        <a:lstStyle/>
        <a:p>
          <a:endParaRPr lang="en-IN"/>
        </a:p>
      </dgm:t>
    </dgm:pt>
    <dgm:pt modelId="{E910F554-30F6-4FAD-A888-857AC68B1A6C}" type="sibTrans" cxnId="{7ABFAEF5-BDB8-4DE4-884C-FB92DF6667B2}">
      <dgm:prSet/>
      <dgm:spPr/>
      <dgm:t>
        <a:bodyPr/>
        <a:lstStyle/>
        <a:p>
          <a:endParaRPr lang="en-IN"/>
        </a:p>
      </dgm:t>
    </dgm:pt>
    <dgm:pt modelId="{B61378DD-B85F-43DE-BC22-F68587A35F35}">
      <dgm:prSet phldrT="[Text]" custT="1"/>
      <dgm:spPr/>
      <dgm:t>
        <a:bodyPr/>
        <a:lstStyle/>
        <a:p>
          <a:r>
            <a:rPr lang="en-IN" sz="1100" dirty="0"/>
            <a:t> NBFC</a:t>
          </a:r>
        </a:p>
      </dgm:t>
    </dgm:pt>
    <dgm:pt modelId="{29B9AF11-9BFC-4571-9553-277B4EC606A9}" type="parTrans" cxnId="{9EA526BB-34D9-49F2-B8EC-CD8B4DBFB536}">
      <dgm:prSet/>
      <dgm:spPr/>
      <dgm:t>
        <a:bodyPr/>
        <a:lstStyle/>
        <a:p>
          <a:endParaRPr lang="en-IN"/>
        </a:p>
      </dgm:t>
    </dgm:pt>
    <dgm:pt modelId="{867FEACA-5E5D-4D16-B4D9-98DEDAB4630D}" type="sibTrans" cxnId="{9EA526BB-34D9-49F2-B8EC-CD8B4DBFB536}">
      <dgm:prSet/>
      <dgm:spPr/>
      <dgm:t>
        <a:bodyPr/>
        <a:lstStyle/>
        <a:p>
          <a:endParaRPr lang="en-IN"/>
        </a:p>
      </dgm:t>
    </dgm:pt>
    <dgm:pt modelId="{D29797B8-CBF0-44AA-89F5-717B583464A2}">
      <dgm:prSet phldrT="[Text]" custT="1"/>
      <dgm:spPr/>
      <dgm:t>
        <a:bodyPr/>
        <a:lstStyle/>
        <a:p>
          <a:r>
            <a:rPr lang="en-IN" sz="1100" dirty="0"/>
            <a:t> Talent Committee </a:t>
          </a:r>
        </a:p>
      </dgm:t>
    </dgm:pt>
    <dgm:pt modelId="{1F39728A-DE84-40BE-9B8C-041368C0E210}" type="parTrans" cxnId="{40FD5D40-5D98-4358-B298-032F16BDA813}">
      <dgm:prSet/>
      <dgm:spPr/>
      <dgm:t>
        <a:bodyPr/>
        <a:lstStyle/>
        <a:p>
          <a:endParaRPr lang="en-IN"/>
        </a:p>
      </dgm:t>
    </dgm:pt>
    <dgm:pt modelId="{1431EE8C-C084-467F-9FE2-EE901741F659}" type="sibTrans" cxnId="{40FD5D40-5D98-4358-B298-032F16BDA813}">
      <dgm:prSet/>
      <dgm:spPr/>
      <dgm:t>
        <a:bodyPr/>
        <a:lstStyle/>
        <a:p>
          <a:endParaRPr lang="en-IN"/>
        </a:p>
      </dgm:t>
    </dgm:pt>
    <dgm:pt modelId="{D5A12A5C-534E-4098-A097-7F883C1A74A0}">
      <dgm:prSet phldrT="[Text]" custT="1"/>
      <dgm:spPr/>
      <dgm:t>
        <a:bodyPr/>
        <a:lstStyle/>
        <a:p>
          <a:r>
            <a:rPr lang="en-IN" sz="1100" dirty="0"/>
            <a:t> Code Of Conduct</a:t>
          </a:r>
        </a:p>
      </dgm:t>
    </dgm:pt>
    <dgm:pt modelId="{76A9B9C8-2D6C-4C51-9746-8D01FE3C2DCC}" type="parTrans" cxnId="{F5263A8F-0E0A-4645-AB96-F9423E2F4B8A}">
      <dgm:prSet/>
      <dgm:spPr/>
      <dgm:t>
        <a:bodyPr/>
        <a:lstStyle/>
        <a:p>
          <a:endParaRPr lang="en-IN"/>
        </a:p>
      </dgm:t>
    </dgm:pt>
    <dgm:pt modelId="{E6CF0A1A-2DEB-4A7A-A682-BA288596FAAE}" type="sibTrans" cxnId="{F5263A8F-0E0A-4645-AB96-F9423E2F4B8A}">
      <dgm:prSet/>
      <dgm:spPr/>
      <dgm:t>
        <a:bodyPr/>
        <a:lstStyle/>
        <a:p>
          <a:endParaRPr lang="en-IN"/>
        </a:p>
      </dgm:t>
    </dgm:pt>
    <dgm:pt modelId="{E0053D7F-CA9F-44F3-8399-39F742CCDA71}">
      <dgm:prSet phldrT="[Text]" custT="1"/>
      <dgm:spPr/>
      <dgm:t>
        <a:bodyPr/>
        <a:lstStyle/>
        <a:p>
          <a:r>
            <a:rPr lang="en-IN" sz="1100" dirty="0"/>
            <a:t> Family and Business Values and Purpose</a:t>
          </a:r>
        </a:p>
      </dgm:t>
    </dgm:pt>
    <dgm:pt modelId="{84C9844A-079F-46A4-B663-F2141CD6AE27}" type="parTrans" cxnId="{2C6DF29B-9DE9-4858-B25C-1D99A8CC2134}">
      <dgm:prSet/>
      <dgm:spPr/>
      <dgm:t>
        <a:bodyPr/>
        <a:lstStyle/>
        <a:p>
          <a:endParaRPr lang="en-IN"/>
        </a:p>
      </dgm:t>
    </dgm:pt>
    <dgm:pt modelId="{841AA164-5AF3-49F4-B131-39DA1352E4C7}" type="sibTrans" cxnId="{2C6DF29B-9DE9-4858-B25C-1D99A8CC2134}">
      <dgm:prSet/>
      <dgm:spPr/>
      <dgm:t>
        <a:bodyPr/>
        <a:lstStyle/>
        <a:p>
          <a:endParaRPr lang="en-IN"/>
        </a:p>
      </dgm:t>
    </dgm:pt>
    <dgm:pt modelId="{BFA7CB7D-A125-4933-AE7B-7D7A130DEACA}" type="pres">
      <dgm:prSet presAssocID="{632848F4-8963-4C64-B3AF-F1521DB29940}" presName="rootnode" presStyleCnt="0">
        <dgm:presLayoutVars>
          <dgm:chMax/>
          <dgm:chPref/>
          <dgm:dir/>
          <dgm:animLvl val="lvl"/>
        </dgm:presLayoutVars>
      </dgm:prSet>
      <dgm:spPr/>
      <dgm:t>
        <a:bodyPr/>
        <a:lstStyle/>
        <a:p>
          <a:endParaRPr lang="en-IN"/>
        </a:p>
      </dgm:t>
    </dgm:pt>
    <dgm:pt modelId="{5ECE29FC-26D3-46F6-9DBD-9B15B285AC42}" type="pres">
      <dgm:prSet presAssocID="{8E9C175C-0963-458A-B533-3C976B7722B9}" presName="composite" presStyleCnt="0"/>
      <dgm:spPr/>
    </dgm:pt>
    <dgm:pt modelId="{C66C92C9-D032-43E2-B0D6-622986E6D513}" type="pres">
      <dgm:prSet presAssocID="{8E9C175C-0963-458A-B533-3C976B7722B9}" presName="LShape" presStyleLbl="alignNode1" presStyleIdx="0" presStyleCnt="11"/>
      <dgm:spPr/>
    </dgm:pt>
    <dgm:pt modelId="{B8EA55A0-3DA7-4453-A9DC-5132ED07A778}" type="pres">
      <dgm:prSet presAssocID="{8E9C175C-0963-458A-B533-3C976B7722B9}" presName="ParentText" presStyleLbl="revTx" presStyleIdx="0" presStyleCnt="6">
        <dgm:presLayoutVars>
          <dgm:chMax val="0"/>
          <dgm:chPref val="0"/>
          <dgm:bulletEnabled val="1"/>
        </dgm:presLayoutVars>
      </dgm:prSet>
      <dgm:spPr/>
      <dgm:t>
        <a:bodyPr/>
        <a:lstStyle/>
        <a:p>
          <a:endParaRPr lang="en-IN"/>
        </a:p>
      </dgm:t>
    </dgm:pt>
    <dgm:pt modelId="{66869743-F84C-42C8-99C6-BD01FC77FDA6}" type="pres">
      <dgm:prSet presAssocID="{8E9C175C-0963-458A-B533-3C976B7722B9}" presName="Triangle" presStyleLbl="alignNode1" presStyleIdx="1" presStyleCnt="11"/>
      <dgm:spPr/>
    </dgm:pt>
    <dgm:pt modelId="{1DF0F442-EF5E-4C2A-96D4-4C972FB47115}" type="pres">
      <dgm:prSet presAssocID="{53D3B0D1-D61B-4F2F-8ED2-5F3F09E7C52C}" presName="sibTrans" presStyleCnt="0"/>
      <dgm:spPr/>
    </dgm:pt>
    <dgm:pt modelId="{DB172CB4-F0BF-4F71-863F-7566AEFE78BC}" type="pres">
      <dgm:prSet presAssocID="{53D3B0D1-D61B-4F2F-8ED2-5F3F09E7C52C}" presName="space" presStyleCnt="0"/>
      <dgm:spPr/>
    </dgm:pt>
    <dgm:pt modelId="{E3FC5134-AE57-409E-A40F-7BD42DD17D81}" type="pres">
      <dgm:prSet presAssocID="{1F91CEAB-372D-494F-A390-FC7FD47B983F}" presName="composite" presStyleCnt="0"/>
      <dgm:spPr/>
    </dgm:pt>
    <dgm:pt modelId="{07E8DC21-5D8B-4AE9-9880-AC190D1F3D0E}" type="pres">
      <dgm:prSet presAssocID="{1F91CEAB-372D-494F-A390-FC7FD47B983F}" presName="LShape" presStyleLbl="alignNode1" presStyleIdx="2" presStyleCnt="11"/>
      <dgm:spPr/>
    </dgm:pt>
    <dgm:pt modelId="{724C4569-8264-42CC-A39F-800F170AA03B}" type="pres">
      <dgm:prSet presAssocID="{1F91CEAB-372D-494F-A390-FC7FD47B983F}" presName="ParentText" presStyleLbl="revTx" presStyleIdx="1" presStyleCnt="6">
        <dgm:presLayoutVars>
          <dgm:chMax val="0"/>
          <dgm:chPref val="0"/>
          <dgm:bulletEnabled val="1"/>
        </dgm:presLayoutVars>
      </dgm:prSet>
      <dgm:spPr/>
      <dgm:t>
        <a:bodyPr/>
        <a:lstStyle/>
        <a:p>
          <a:endParaRPr lang="en-IN"/>
        </a:p>
      </dgm:t>
    </dgm:pt>
    <dgm:pt modelId="{6908D6BF-6FAE-410C-9A20-929FE512F053}" type="pres">
      <dgm:prSet presAssocID="{1F91CEAB-372D-494F-A390-FC7FD47B983F}" presName="Triangle" presStyleLbl="alignNode1" presStyleIdx="3" presStyleCnt="11"/>
      <dgm:spPr/>
    </dgm:pt>
    <dgm:pt modelId="{4522ABEE-5129-437E-AD06-A3955482AA06}" type="pres">
      <dgm:prSet presAssocID="{486DB41F-B3AC-47EE-99A4-428409B9C513}" presName="sibTrans" presStyleCnt="0"/>
      <dgm:spPr/>
    </dgm:pt>
    <dgm:pt modelId="{1CEBB946-49F4-4845-AC54-9D6F8786C1D3}" type="pres">
      <dgm:prSet presAssocID="{486DB41F-B3AC-47EE-99A4-428409B9C513}" presName="space" presStyleCnt="0"/>
      <dgm:spPr/>
    </dgm:pt>
    <dgm:pt modelId="{B2E1EF13-D4AB-4DFA-B34A-18DAF6863AA9}" type="pres">
      <dgm:prSet presAssocID="{690784C6-211E-4485-BECE-D94B2F2686F5}" presName="composite" presStyleCnt="0"/>
      <dgm:spPr/>
    </dgm:pt>
    <dgm:pt modelId="{F524309C-BDE2-4467-8453-4F9F934F336E}" type="pres">
      <dgm:prSet presAssocID="{690784C6-211E-4485-BECE-D94B2F2686F5}" presName="LShape" presStyleLbl="alignNode1" presStyleIdx="4" presStyleCnt="11"/>
      <dgm:spPr/>
    </dgm:pt>
    <dgm:pt modelId="{DDF2C893-4568-4D75-96EA-B6625CDBA687}" type="pres">
      <dgm:prSet presAssocID="{690784C6-211E-4485-BECE-D94B2F2686F5}" presName="ParentText" presStyleLbl="revTx" presStyleIdx="2" presStyleCnt="6">
        <dgm:presLayoutVars>
          <dgm:chMax val="0"/>
          <dgm:chPref val="0"/>
          <dgm:bulletEnabled val="1"/>
        </dgm:presLayoutVars>
      </dgm:prSet>
      <dgm:spPr/>
      <dgm:t>
        <a:bodyPr/>
        <a:lstStyle/>
        <a:p>
          <a:endParaRPr lang="en-IN"/>
        </a:p>
      </dgm:t>
    </dgm:pt>
    <dgm:pt modelId="{D9AC67A8-FDB5-449A-BC64-DCE0B8DFE5FE}" type="pres">
      <dgm:prSet presAssocID="{690784C6-211E-4485-BECE-D94B2F2686F5}" presName="Triangle" presStyleLbl="alignNode1" presStyleIdx="5" presStyleCnt="11"/>
      <dgm:spPr/>
    </dgm:pt>
    <dgm:pt modelId="{FE3FDD4C-7D1B-4E06-8C1D-FDC6B1C397DD}" type="pres">
      <dgm:prSet presAssocID="{36C51BBB-2000-4A36-8558-0F640A2FE6BB}" presName="sibTrans" presStyleCnt="0"/>
      <dgm:spPr/>
    </dgm:pt>
    <dgm:pt modelId="{966B7DAE-5C3C-4927-9B32-DBB58B6F54CE}" type="pres">
      <dgm:prSet presAssocID="{36C51BBB-2000-4A36-8558-0F640A2FE6BB}" presName="space" presStyleCnt="0"/>
      <dgm:spPr/>
    </dgm:pt>
    <dgm:pt modelId="{9CED6318-6646-40DD-8372-E0E565CD482D}" type="pres">
      <dgm:prSet presAssocID="{200F93DC-0574-488E-A5BB-D088046D06AA}" presName="composite" presStyleCnt="0"/>
      <dgm:spPr/>
    </dgm:pt>
    <dgm:pt modelId="{977A96A2-160C-46CF-8AC5-0F2A7BF51BF8}" type="pres">
      <dgm:prSet presAssocID="{200F93DC-0574-488E-A5BB-D088046D06AA}" presName="LShape" presStyleLbl="alignNode1" presStyleIdx="6" presStyleCnt="11"/>
      <dgm:spPr/>
    </dgm:pt>
    <dgm:pt modelId="{26AF7BF7-EA90-4421-8029-1C901E278B55}" type="pres">
      <dgm:prSet presAssocID="{200F93DC-0574-488E-A5BB-D088046D06AA}" presName="ParentText" presStyleLbl="revTx" presStyleIdx="3" presStyleCnt="6">
        <dgm:presLayoutVars>
          <dgm:chMax val="0"/>
          <dgm:chPref val="0"/>
          <dgm:bulletEnabled val="1"/>
        </dgm:presLayoutVars>
      </dgm:prSet>
      <dgm:spPr/>
      <dgm:t>
        <a:bodyPr/>
        <a:lstStyle/>
        <a:p>
          <a:endParaRPr lang="en-IN"/>
        </a:p>
      </dgm:t>
    </dgm:pt>
    <dgm:pt modelId="{CF6C4599-F582-4099-B59D-E3A0F4FD6FB0}" type="pres">
      <dgm:prSet presAssocID="{200F93DC-0574-488E-A5BB-D088046D06AA}" presName="Triangle" presStyleLbl="alignNode1" presStyleIdx="7" presStyleCnt="11"/>
      <dgm:spPr/>
    </dgm:pt>
    <dgm:pt modelId="{0A8E66E0-CB40-4C10-8962-AFCE1A9D0D2E}" type="pres">
      <dgm:prSet presAssocID="{AB1AAA7B-1129-4CC6-B866-81C2742D82E1}" presName="sibTrans" presStyleCnt="0"/>
      <dgm:spPr/>
    </dgm:pt>
    <dgm:pt modelId="{8BB11794-8D81-4FC4-865A-823DC8EF712D}" type="pres">
      <dgm:prSet presAssocID="{AB1AAA7B-1129-4CC6-B866-81C2742D82E1}" presName="space" presStyleCnt="0"/>
      <dgm:spPr/>
    </dgm:pt>
    <dgm:pt modelId="{7A684516-E317-45A0-BC9E-CF8FA8EC96D8}" type="pres">
      <dgm:prSet presAssocID="{421BA6C1-C327-4901-A9BD-BA27722E2D12}" presName="composite" presStyleCnt="0"/>
      <dgm:spPr/>
    </dgm:pt>
    <dgm:pt modelId="{F2865DBA-4769-46E9-8C23-26FD00BF4B3C}" type="pres">
      <dgm:prSet presAssocID="{421BA6C1-C327-4901-A9BD-BA27722E2D12}" presName="LShape" presStyleLbl="alignNode1" presStyleIdx="8" presStyleCnt="11"/>
      <dgm:spPr/>
    </dgm:pt>
    <dgm:pt modelId="{22964590-E927-40EB-9310-9D2DA1252D67}" type="pres">
      <dgm:prSet presAssocID="{421BA6C1-C327-4901-A9BD-BA27722E2D12}" presName="ParentText" presStyleLbl="revTx" presStyleIdx="4" presStyleCnt="6">
        <dgm:presLayoutVars>
          <dgm:chMax val="0"/>
          <dgm:chPref val="0"/>
          <dgm:bulletEnabled val="1"/>
        </dgm:presLayoutVars>
      </dgm:prSet>
      <dgm:spPr/>
      <dgm:t>
        <a:bodyPr/>
        <a:lstStyle/>
        <a:p>
          <a:endParaRPr lang="en-IN"/>
        </a:p>
      </dgm:t>
    </dgm:pt>
    <dgm:pt modelId="{BE98158E-BA30-47B7-979E-FB1B1C867EF8}" type="pres">
      <dgm:prSet presAssocID="{421BA6C1-C327-4901-A9BD-BA27722E2D12}" presName="Triangle" presStyleLbl="alignNode1" presStyleIdx="9" presStyleCnt="11"/>
      <dgm:spPr/>
    </dgm:pt>
    <dgm:pt modelId="{68AEBE46-C033-4282-8179-D241F15FB019}" type="pres">
      <dgm:prSet presAssocID="{9BF39034-F06E-41B9-BCFA-804B9B11B9AC}" presName="sibTrans" presStyleCnt="0"/>
      <dgm:spPr/>
    </dgm:pt>
    <dgm:pt modelId="{A74E7F04-B979-44CC-86E0-81E573900162}" type="pres">
      <dgm:prSet presAssocID="{9BF39034-F06E-41B9-BCFA-804B9B11B9AC}" presName="space" presStyleCnt="0"/>
      <dgm:spPr/>
    </dgm:pt>
    <dgm:pt modelId="{3AE35D37-CC76-4C82-B06F-241ABBB6FF6D}" type="pres">
      <dgm:prSet presAssocID="{6665F8DE-5E0A-4C8E-AC1E-EC3AA46FFF78}" presName="composite" presStyleCnt="0"/>
      <dgm:spPr/>
    </dgm:pt>
    <dgm:pt modelId="{B6147006-6878-407F-84E6-CD080C7A3940}" type="pres">
      <dgm:prSet presAssocID="{6665F8DE-5E0A-4C8E-AC1E-EC3AA46FFF78}" presName="LShape" presStyleLbl="alignNode1" presStyleIdx="10" presStyleCnt="11"/>
      <dgm:spPr/>
    </dgm:pt>
    <dgm:pt modelId="{3C0CD394-4513-4FA7-9399-000E4A5156EB}" type="pres">
      <dgm:prSet presAssocID="{6665F8DE-5E0A-4C8E-AC1E-EC3AA46FFF78}" presName="ParentText" presStyleLbl="revTx" presStyleIdx="5" presStyleCnt="6">
        <dgm:presLayoutVars>
          <dgm:chMax val="0"/>
          <dgm:chPref val="0"/>
          <dgm:bulletEnabled val="1"/>
        </dgm:presLayoutVars>
      </dgm:prSet>
      <dgm:spPr/>
      <dgm:t>
        <a:bodyPr/>
        <a:lstStyle/>
        <a:p>
          <a:endParaRPr lang="en-IN"/>
        </a:p>
      </dgm:t>
    </dgm:pt>
  </dgm:ptLst>
  <dgm:cxnLst>
    <dgm:cxn modelId="{CFCAF44C-90FE-4E04-A8F6-9EEC8FCCB3A8}" type="presOf" srcId="{1C167588-DE9B-41FE-B9A8-9941DD4AF2C7}" destId="{B8EA55A0-3DA7-4453-A9DC-5132ED07A778}" srcOrd="0" destOrd="1" presId="urn:microsoft.com/office/officeart/2009/3/layout/StepUpProcess"/>
    <dgm:cxn modelId="{3ACC2EA6-0110-47B7-A231-78BE40BA7460}" srcId="{690784C6-211E-4485-BECE-D94B2F2686F5}" destId="{1D5185CA-92B5-42C9-8A21-0C9C34AB355D}" srcOrd="2" destOrd="0" parTransId="{4C11E816-910B-44DA-992F-D975F735B26E}" sibTransId="{B1232618-523D-4D25-9E05-182E6DCDA7D5}"/>
    <dgm:cxn modelId="{7ABFAEF5-BDB8-4DE4-884C-FB92DF6667B2}" srcId="{690784C6-211E-4485-BECE-D94B2F2686F5}" destId="{802C387C-1E70-4C28-8EA6-65B06CA66063}" srcOrd="3" destOrd="0" parTransId="{857A6B62-EC18-41B7-813C-D3B3CC830369}" sibTransId="{E910F554-30F6-4FAD-A888-857AC68B1A6C}"/>
    <dgm:cxn modelId="{467086C7-CB60-448A-9069-3354F2AAB593}" type="presOf" srcId="{C0A67152-5F48-4401-AC66-7789B9346AAB}" destId="{724C4569-8264-42CC-A39F-800F170AA03B}" srcOrd="0" destOrd="2" presId="urn:microsoft.com/office/officeart/2009/3/layout/StepUpProcess"/>
    <dgm:cxn modelId="{F23CFD9E-D4C2-4C60-AD45-58FF37142F0C}" type="presOf" srcId="{690784C6-211E-4485-BECE-D94B2F2686F5}" destId="{DDF2C893-4568-4D75-96EA-B6625CDBA687}" srcOrd="0" destOrd="0" presId="urn:microsoft.com/office/officeart/2009/3/layout/StepUpProcess"/>
    <dgm:cxn modelId="{508C808F-4DE0-4057-A027-F93D7B682F95}" type="presOf" srcId="{D7BD4E5B-95CB-4AF1-98AA-A5CB4F7B1E3F}" destId="{DDF2C893-4568-4D75-96EA-B6625CDBA687}" srcOrd="0" destOrd="1" presId="urn:microsoft.com/office/officeart/2009/3/layout/StepUpProcess"/>
    <dgm:cxn modelId="{16BDA3FE-80BD-40C4-B468-EB91F0250959}" type="presOf" srcId="{6665F8DE-5E0A-4C8E-AC1E-EC3AA46FFF78}" destId="{3C0CD394-4513-4FA7-9399-000E4A5156EB}" srcOrd="0" destOrd="0" presId="urn:microsoft.com/office/officeart/2009/3/layout/StepUpProcess"/>
    <dgm:cxn modelId="{D86F1D64-3C17-4F79-BD1C-BD70AA77CEDC}" type="presOf" srcId="{632848F4-8963-4C64-B3AF-F1521DB29940}" destId="{BFA7CB7D-A125-4933-AE7B-7D7A130DEACA}" srcOrd="0" destOrd="0" presId="urn:microsoft.com/office/officeart/2009/3/layout/StepUpProcess"/>
    <dgm:cxn modelId="{93F58989-4D92-4768-B7B5-B29CC855B2D9}" type="presOf" srcId="{8BB47F23-EE59-49AD-A1DA-C74FFA02CE6C}" destId="{724C4569-8264-42CC-A39F-800F170AA03B}" srcOrd="0" destOrd="1" presId="urn:microsoft.com/office/officeart/2009/3/layout/StepUpProcess"/>
    <dgm:cxn modelId="{1A4A16BD-5C2C-48C0-8610-56F71B4A026F}" srcId="{1F91CEAB-372D-494F-A390-FC7FD47B983F}" destId="{8BB47F23-EE59-49AD-A1DA-C74FFA02CE6C}" srcOrd="0" destOrd="0" parTransId="{7BFB06B6-8AEC-4364-AE70-FF02827D3B98}" sibTransId="{5BAA7DB7-854B-41A0-91AF-2BB2230FE1B3}"/>
    <dgm:cxn modelId="{F7DCEABF-BFE3-42EA-8771-06D11CC53C55}" type="presOf" srcId="{802C387C-1E70-4C28-8EA6-65B06CA66063}" destId="{DDF2C893-4568-4D75-96EA-B6625CDBA687}" srcOrd="0" destOrd="4" presId="urn:microsoft.com/office/officeart/2009/3/layout/StepUpProcess"/>
    <dgm:cxn modelId="{3B6194E7-F44E-4209-A025-15CF7844143A}" srcId="{690784C6-211E-4485-BECE-D94B2F2686F5}" destId="{5059F5C2-3514-404C-A931-E3E5C28FE1B4}" srcOrd="1" destOrd="0" parTransId="{2C70CD95-8FBD-4D90-B6DC-60D308768DA5}" sibTransId="{2D3CC559-36D9-45E9-9526-519075C36138}"/>
    <dgm:cxn modelId="{D637D801-73F1-43F9-B224-53F25D2336A1}" type="presOf" srcId="{1F91CEAB-372D-494F-A390-FC7FD47B983F}" destId="{724C4569-8264-42CC-A39F-800F170AA03B}" srcOrd="0" destOrd="0" presId="urn:microsoft.com/office/officeart/2009/3/layout/StepUpProcess"/>
    <dgm:cxn modelId="{BE7BD2C5-462B-4427-8A19-F728B585D6A2}" srcId="{8E9C175C-0963-458A-B533-3C976B7722B9}" destId="{1C167588-DE9B-41FE-B9A8-9941DD4AF2C7}" srcOrd="0" destOrd="0" parTransId="{335F6A74-A5FE-4862-AF3B-30C891EF391A}" sibTransId="{3F437733-E5F5-4B4D-85CA-768FEF8E4367}"/>
    <dgm:cxn modelId="{FA0DC1E3-FAE4-465A-A43C-AA4BA935AEE5}" type="presOf" srcId="{134B7FB3-70D6-43D1-98DD-52166685C58A}" destId="{B8EA55A0-3DA7-4453-A9DC-5132ED07A778}" srcOrd="0" destOrd="2" presId="urn:microsoft.com/office/officeart/2009/3/layout/StepUpProcess"/>
    <dgm:cxn modelId="{420DA867-B692-4DC8-985C-88A1E573E24F}" type="presOf" srcId="{200F93DC-0574-488E-A5BB-D088046D06AA}" destId="{26AF7BF7-EA90-4421-8029-1C901E278B55}" srcOrd="0" destOrd="0" presId="urn:microsoft.com/office/officeart/2009/3/layout/StepUpProcess"/>
    <dgm:cxn modelId="{36269C92-65E0-44A4-9ADA-C5920FA69D8B}" srcId="{1C167588-DE9B-41FE-B9A8-9941DD4AF2C7}" destId="{134B7FB3-70D6-43D1-98DD-52166685C58A}" srcOrd="0" destOrd="0" parTransId="{707A51C5-87FE-4651-A5F2-0533FC91CA72}" sibTransId="{66BD71D1-262F-4938-ABF2-A18FBDD7237A}"/>
    <dgm:cxn modelId="{2C6DF29B-9DE9-4858-B25C-1D99A8CC2134}" srcId="{690784C6-211E-4485-BECE-D94B2F2686F5}" destId="{E0053D7F-CA9F-44F3-8399-39F742CCDA71}" srcOrd="7" destOrd="0" parTransId="{84C9844A-079F-46A4-B663-F2141CD6AE27}" sibTransId="{841AA164-5AF3-49F4-B131-39DA1352E4C7}"/>
    <dgm:cxn modelId="{9EA526BB-34D9-49F2-B8EC-CD8B4DBFB536}" srcId="{690784C6-211E-4485-BECE-D94B2F2686F5}" destId="{B61378DD-B85F-43DE-BC22-F68587A35F35}" srcOrd="4" destOrd="0" parTransId="{29B9AF11-9BFC-4571-9553-277B4EC606A9}" sibTransId="{867FEACA-5E5D-4D16-B4D9-98DEDAB4630D}"/>
    <dgm:cxn modelId="{35AA6C07-2FF6-4B8B-85EE-68287E05E5EF}" srcId="{632848F4-8963-4C64-B3AF-F1521DB29940}" destId="{6665F8DE-5E0A-4C8E-AC1E-EC3AA46FFF78}" srcOrd="5" destOrd="0" parTransId="{C381D22F-A1AC-4E0A-A369-2E196E29626E}" sibTransId="{D10445D5-B20D-4A36-8E59-B383A94D3614}"/>
    <dgm:cxn modelId="{17D5BF1A-C41C-4541-BFB6-659C9B5EAFA0}" type="presOf" srcId="{D29797B8-CBF0-44AA-89F5-717B583464A2}" destId="{DDF2C893-4568-4D75-96EA-B6625CDBA687}" srcOrd="0" destOrd="6" presId="urn:microsoft.com/office/officeart/2009/3/layout/StepUpProcess"/>
    <dgm:cxn modelId="{33560C37-B9BE-4834-AF5B-0C104AD4F8E3}" type="presOf" srcId="{D5A12A5C-534E-4098-A097-7F883C1A74A0}" destId="{DDF2C893-4568-4D75-96EA-B6625CDBA687}" srcOrd="0" destOrd="7" presId="urn:microsoft.com/office/officeart/2009/3/layout/StepUpProcess"/>
    <dgm:cxn modelId="{5CE015FD-756E-46D9-A5BA-A52E981618EE}" type="presOf" srcId="{421BA6C1-C327-4901-A9BD-BA27722E2D12}" destId="{22964590-E927-40EB-9310-9D2DA1252D67}" srcOrd="0" destOrd="0" presId="urn:microsoft.com/office/officeart/2009/3/layout/StepUpProcess"/>
    <dgm:cxn modelId="{DDE8B8B9-70B5-4127-A73A-2A29183CF11A}" srcId="{1F91CEAB-372D-494F-A390-FC7FD47B983F}" destId="{0459347B-424E-4D27-9EC6-AAD9CDB551DA}" srcOrd="2" destOrd="0" parTransId="{5183EED4-8A07-4327-ABC7-BA2FCF8D9DF3}" sibTransId="{CF2F949A-E773-4DA1-A727-16718898A2B4}"/>
    <dgm:cxn modelId="{14A552C3-B4F8-4B88-A333-451C08B8FDB6}" srcId="{632848F4-8963-4C64-B3AF-F1521DB29940}" destId="{1F91CEAB-372D-494F-A390-FC7FD47B983F}" srcOrd="1" destOrd="0" parTransId="{949E37E7-2006-48E2-886F-1BAA6753DDD3}" sibTransId="{486DB41F-B3AC-47EE-99A4-428409B9C513}"/>
    <dgm:cxn modelId="{48E05F4E-B43C-41CF-93A2-4FF03C704AA6}" type="presOf" srcId="{394AAC27-537D-4705-AEE2-A3A3C3BE5EE8}" destId="{B8EA55A0-3DA7-4453-A9DC-5132ED07A778}" srcOrd="0" destOrd="3" presId="urn:microsoft.com/office/officeart/2009/3/layout/StepUpProcess"/>
    <dgm:cxn modelId="{014FF812-E885-432A-A7A0-6917CD4A5AE4}" type="presOf" srcId="{0459347B-424E-4D27-9EC6-AAD9CDB551DA}" destId="{724C4569-8264-42CC-A39F-800F170AA03B}" srcOrd="0" destOrd="3" presId="urn:microsoft.com/office/officeart/2009/3/layout/StepUpProcess"/>
    <dgm:cxn modelId="{AE441C5C-D088-4D48-87BA-60580E799501}" srcId="{1C167588-DE9B-41FE-B9A8-9941DD4AF2C7}" destId="{394AAC27-537D-4705-AEE2-A3A3C3BE5EE8}" srcOrd="1" destOrd="0" parTransId="{81124FA2-0EAD-4A1A-A8C6-527AB824B045}" sibTransId="{8E702D02-4D44-42EA-A19B-A3A1254459BF}"/>
    <dgm:cxn modelId="{19DB8529-8AAF-4B94-9C8E-EEFBC42E1E55}" type="presOf" srcId="{1D5185CA-92B5-42C9-8A21-0C9C34AB355D}" destId="{DDF2C893-4568-4D75-96EA-B6625CDBA687}" srcOrd="0" destOrd="3" presId="urn:microsoft.com/office/officeart/2009/3/layout/StepUpProcess"/>
    <dgm:cxn modelId="{909B3D6D-8EDA-4D25-AA70-80E1613B64B9}" type="presOf" srcId="{E0053D7F-CA9F-44F3-8399-39F742CCDA71}" destId="{DDF2C893-4568-4D75-96EA-B6625CDBA687}" srcOrd="0" destOrd="8" presId="urn:microsoft.com/office/officeart/2009/3/layout/StepUpProcess"/>
    <dgm:cxn modelId="{F7C9177D-1124-4E8F-BC72-C9CFDDD0050B}" type="presOf" srcId="{8E9C175C-0963-458A-B533-3C976B7722B9}" destId="{B8EA55A0-3DA7-4453-A9DC-5132ED07A778}" srcOrd="0" destOrd="0" presId="urn:microsoft.com/office/officeart/2009/3/layout/StepUpProcess"/>
    <dgm:cxn modelId="{7ED19D6C-FFA5-4771-92BF-A47F1786AC88}" srcId="{632848F4-8963-4C64-B3AF-F1521DB29940}" destId="{200F93DC-0574-488E-A5BB-D088046D06AA}" srcOrd="3" destOrd="0" parTransId="{8AE3285C-5679-44AE-84C6-3FCAB9F903E0}" sibTransId="{AB1AAA7B-1129-4CC6-B866-81C2742D82E1}"/>
    <dgm:cxn modelId="{F3880650-BD2B-4F4A-9152-9FCA8962218C}" type="presOf" srcId="{B61378DD-B85F-43DE-BC22-F68587A35F35}" destId="{DDF2C893-4568-4D75-96EA-B6625CDBA687}" srcOrd="0" destOrd="5" presId="urn:microsoft.com/office/officeart/2009/3/layout/StepUpProcess"/>
    <dgm:cxn modelId="{CA35D7DA-3D79-499B-BEB9-3652CDB5E494}" srcId="{632848F4-8963-4C64-B3AF-F1521DB29940}" destId="{690784C6-211E-4485-BECE-D94B2F2686F5}" srcOrd="2" destOrd="0" parTransId="{96CD4087-0DFA-4D71-9E91-5BCD3402C518}" sibTransId="{36C51BBB-2000-4A36-8558-0F640A2FE6BB}"/>
    <dgm:cxn modelId="{09CF8FAF-E2B2-438F-B4D2-EEB606033B40}" srcId="{690784C6-211E-4485-BECE-D94B2F2686F5}" destId="{D7BD4E5B-95CB-4AF1-98AA-A5CB4F7B1E3F}" srcOrd="0" destOrd="0" parTransId="{2BFE61B7-264A-4C29-9FE7-52D4F4A8B3A2}" sibTransId="{365AAB06-3B12-4D5E-8AE4-E99A9D3AEF0D}"/>
    <dgm:cxn modelId="{82733C52-8586-4AF2-BE81-471C8F590C74}" srcId="{632848F4-8963-4C64-B3AF-F1521DB29940}" destId="{8E9C175C-0963-458A-B533-3C976B7722B9}" srcOrd="0" destOrd="0" parTransId="{D19EF228-C3BC-435C-9804-BFF1CAD46086}" sibTransId="{53D3B0D1-D61B-4F2F-8ED2-5F3F09E7C52C}"/>
    <dgm:cxn modelId="{40FD5D40-5D98-4358-B298-032F16BDA813}" srcId="{690784C6-211E-4485-BECE-D94B2F2686F5}" destId="{D29797B8-CBF0-44AA-89F5-717B583464A2}" srcOrd="5" destOrd="0" parTransId="{1F39728A-DE84-40BE-9B8C-041368C0E210}" sibTransId="{1431EE8C-C084-467F-9FE2-EE901741F659}"/>
    <dgm:cxn modelId="{8F4A549A-7B6D-45E2-8B4C-6B3E7073A543}" type="presOf" srcId="{5059F5C2-3514-404C-A931-E3E5C28FE1B4}" destId="{DDF2C893-4568-4D75-96EA-B6625CDBA687}" srcOrd="0" destOrd="2" presId="urn:microsoft.com/office/officeart/2009/3/layout/StepUpProcess"/>
    <dgm:cxn modelId="{27AE2142-7B78-4C2C-B301-C6383874C012}" srcId="{1F91CEAB-372D-494F-A390-FC7FD47B983F}" destId="{C0A67152-5F48-4401-AC66-7789B9346AAB}" srcOrd="1" destOrd="0" parTransId="{DC7C3946-FFE4-4903-844C-EE735DCBAE30}" sibTransId="{C02945B7-89BF-4A28-A7B9-73BDB4BDDCA0}"/>
    <dgm:cxn modelId="{F5263A8F-0E0A-4645-AB96-F9423E2F4B8A}" srcId="{690784C6-211E-4485-BECE-D94B2F2686F5}" destId="{D5A12A5C-534E-4098-A097-7F883C1A74A0}" srcOrd="6" destOrd="0" parTransId="{76A9B9C8-2D6C-4C51-9746-8D01FE3C2DCC}" sibTransId="{E6CF0A1A-2DEB-4A7A-A682-BA288596FAAE}"/>
    <dgm:cxn modelId="{0F0426B0-DD47-4FA1-BDF0-A6941A4C5D6F}" srcId="{632848F4-8963-4C64-B3AF-F1521DB29940}" destId="{421BA6C1-C327-4901-A9BD-BA27722E2D12}" srcOrd="4" destOrd="0" parTransId="{761CC610-7153-45AE-804B-9D4773A7311E}" sibTransId="{9BF39034-F06E-41B9-BCFA-804B9B11B9AC}"/>
    <dgm:cxn modelId="{BA5822A7-953C-4107-B08C-8004E8906732}" type="presParOf" srcId="{BFA7CB7D-A125-4933-AE7B-7D7A130DEACA}" destId="{5ECE29FC-26D3-46F6-9DBD-9B15B285AC42}" srcOrd="0" destOrd="0" presId="urn:microsoft.com/office/officeart/2009/3/layout/StepUpProcess"/>
    <dgm:cxn modelId="{6ABE36F0-FB8D-46E1-BD60-33D666B30442}" type="presParOf" srcId="{5ECE29FC-26D3-46F6-9DBD-9B15B285AC42}" destId="{C66C92C9-D032-43E2-B0D6-622986E6D513}" srcOrd="0" destOrd="0" presId="urn:microsoft.com/office/officeart/2009/3/layout/StepUpProcess"/>
    <dgm:cxn modelId="{5FB83327-CB4C-45D1-BE03-222BEC51DB1D}" type="presParOf" srcId="{5ECE29FC-26D3-46F6-9DBD-9B15B285AC42}" destId="{B8EA55A0-3DA7-4453-A9DC-5132ED07A778}" srcOrd="1" destOrd="0" presId="urn:microsoft.com/office/officeart/2009/3/layout/StepUpProcess"/>
    <dgm:cxn modelId="{D908181D-6BFD-4E4A-B9F3-213C96C5D23C}" type="presParOf" srcId="{5ECE29FC-26D3-46F6-9DBD-9B15B285AC42}" destId="{66869743-F84C-42C8-99C6-BD01FC77FDA6}" srcOrd="2" destOrd="0" presId="urn:microsoft.com/office/officeart/2009/3/layout/StepUpProcess"/>
    <dgm:cxn modelId="{48771E9E-70EF-451C-A602-DBB976E7CE94}" type="presParOf" srcId="{BFA7CB7D-A125-4933-AE7B-7D7A130DEACA}" destId="{1DF0F442-EF5E-4C2A-96D4-4C972FB47115}" srcOrd="1" destOrd="0" presId="urn:microsoft.com/office/officeart/2009/3/layout/StepUpProcess"/>
    <dgm:cxn modelId="{C41143A3-5D6D-4905-AAA7-D66FE7FC5651}" type="presParOf" srcId="{1DF0F442-EF5E-4C2A-96D4-4C972FB47115}" destId="{DB172CB4-F0BF-4F71-863F-7566AEFE78BC}" srcOrd="0" destOrd="0" presId="urn:microsoft.com/office/officeart/2009/3/layout/StepUpProcess"/>
    <dgm:cxn modelId="{9F1C642B-CF82-4DFA-9B7F-FC7CEBEEBED5}" type="presParOf" srcId="{BFA7CB7D-A125-4933-AE7B-7D7A130DEACA}" destId="{E3FC5134-AE57-409E-A40F-7BD42DD17D81}" srcOrd="2" destOrd="0" presId="urn:microsoft.com/office/officeart/2009/3/layout/StepUpProcess"/>
    <dgm:cxn modelId="{A4EF4B9F-50BB-4F75-AA2D-8347B91D951D}" type="presParOf" srcId="{E3FC5134-AE57-409E-A40F-7BD42DD17D81}" destId="{07E8DC21-5D8B-4AE9-9880-AC190D1F3D0E}" srcOrd="0" destOrd="0" presId="urn:microsoft.com/office/officeart/2009/3/layout/StepUpProcess"/>
    <dgm:cxn modelId="{D5D69D93-4F01-4A14-8D12-72996433FC1C}" type="presParOf" srcId="{E3FC5134-AE57-409E-A40F-7BD42DD17D81}" destId="{724C4569-8264-42CC-A39F-800F170AA03B}" srcOrd="1" destOrd="0" presId="urn:microsoft.com/office/officeart/2009/3/layout/StepUpProcess"/>
    <dgm:cxn modelId="{834F78E4-B2FE-42FB-AFA0-6E6C5813381A}" type="presParOf" srcId="{E3FC5134-AE57-409E-A40F-7BD42DD17D81}" destId="{6908D6BF-6FAE-410C-9A20-929FE512F053}" srcOrd="2" destOrd="0" presId="urn:microsoft.com/office/officeart/2009/3/layout/StepUpProcess"/>
    <dgm:cxn modelId="{756EEECC-1C2A-490D-9AE5-5E0FA6E6E248}" type="presParOf" srcId="{BFA7CB7D-A125-4933-AE7B-7D7A130DEACA}" destId="{4522ABEE-5129-437E-AD06-A3955482AA06}" srcOrd="3" destOrd="0" presId="urn:microsoft.com/office/officeart/2009/3/layout/StepUpProcess"/>
    <dgm:cxn modelId="{CFF3C032-D45D-4ADC-9841-D0990E710E7B}" type="presParOf" srcId="{4522ABEE-5129-437E-AD06-A3955482AA06}" destId="{1CEBB946-49F4-4845-AC54-9D6F8786C1D3}" srcOrd="0" destOrd="0" presId="urn:microsoft.com/office/officeart/2009/3/layout/StepUpProcess"/>
    <dgm:cxn modelId="{34905160-988F-4821-9988-924154BDF875}" type="presParOf" srcId="{BFA7CB7D-A125-4933-AE7B-7D7A130DEACA}" destId="{B2E1EF13-D4AB-4DFA-B34A-18DAF6863AA9}" srcOrd="4" destOrd="0" presId="urn:microsoft.com/office/officeart/2009/3/layout/StepUpProcess"/>
    <dgm:cxn modelId="{C503D556-E4BF-4299-AF97-FC1207C2A8E2}" type="presParOf" srcId="{B2E1EF13-D4AB-4DFA-B34A-18DAF6863AA9}" destId="{F524309C-BDE2-4467-8453-4F9F934F336E}" srcOrd="0" destOrd="0" presId="urn:microsoft.com/office/officeart/2009/3/layout/StepUpProcess"/>
    <dgm:cxn modelId="{B37DAFE7-E1CA-498D-9284-000B149F64C6}" type="presParOf" srcId="{B2E1EF13-D4AB-4DFA-B34A-18DAF6863AA9}" destId="{DDF2C893-4568-4D75-96EA-B6625CDBA687}" srcOrd="1" destOrd="0" presId="urn:microsoft.com/office/officeart/2009/3/layout/StepUpProcess"/>
    <dgm:cxn modelId="{BC3CDED7-84E8-4262-A960-FC793EB5C876}" type="presParOf" srcId="{B2E1EF13-D4AB-4DFA-B34A-18DAF6863AA9}" destId="{D9AC67A8-FDB5-449A-BC64-DCE0B8DFE5FE}" srcOrd="2" destOrd="0" presId="urn:microsoft.com/office/officeart/2009/3/layout/StepUpProcess"/>
    <dgm:cxn modelId="{10429055-0EF6-43E3-9A23-B0CAB3CE7A51}" type="presParOf" srcId="{BFA7CB7D-A125-4933-AE7B-7D7A130DEACA}" destId="{FE3FDD4C-7D1B-4E06-8C1D-FDC6B1C397DD}" srcOrd="5" destOrd="0" presId="urn:microsoft.com/office/officeart/2009/3/layout/StepUpProcess"/>
    <dgm:cxn modelId="{73CC7DFA-A84F-4130-834F-AF374E0E557C}" type="presParOf" srcId="{FE3FDD4C-7D1B-4E06-8C1D-FDC6B1C397DD}" destId="{966B7DAE-5C3C-4927-9B32-DBB58B6F54CE}" srcOrd="0" destOrd="0" presId="urn:microsoft.com/office/officeart/2009/3/layout/StepUpProcess"/>
    <dgm:cxn modelId="{AB44CBC1-4C84-40D8-A029-C6B961F76EC9}" type="presParOf" srcId="{BFA7CB7D-A125-4933-AE7B-7D7A130DEACA}" destId="{9CED6318-6646-40DD-8372-E0E565CD482D}" srcOrd="6" destOrd="0" presId="urn:microsoft.com/office/officeart/2009/3/layout/StepUpProcess"/>
    <dgm:cxn modelId="{ADAD01F9-97E8-45C6-B953-6A6C9D3F8FC5}" type="presParOf" srcId="{9CED6318-6646-40DD-8372-E0E565CD482D}" destId="{977A96A2-160C-46CF-8AC5-0F2A7BF51BF8}" srcOrd="0" destOrd="0" presId="urn:microsoft.com/office/officeart/2009/3/layout/StepUpProcess"/>
    <dgm:cxn modelId="{C21A40C8-B46B-4968-A0FB-00D8A60EFC47}" type="presParOf" srcId="{9CED6318-6646-40DD-8372-E0E565CD482D}" destId="{26AF7BF7-EA90-4421-8029-1C901E278B55}" srcOrd="1" destOrd="0" presId="urn:microsoft.com/office/officeart/2009/3/layout/StepUpProcess"/>
    <dgm:cxn modelId="{BCAD7047-B986-466F-BC9A-C68B060461E7}" type="presParOf" srcId="{9CED6318-6646-40DD-8372-E0E565CD482D}" destId="{CF6C4599-F582-4099-B59D-E3A0F4FD6FB0}" srcOrd="2" destOrd="0" presId="urn:microsoft.com/office/officeart/2009/3/layout/StepUpProcess"/>
    <dgm:cxn modelId="{DF0CEAE1-7CC3-4831-BB55-E126BB232C9D}" type="presParOf" srcId="{BFA7CB7D-A125-4933-AE7B-7D7A130DEACA}" destId="{0A8E66E0-CB40-4C10-8962-AFCE1A9D0D2E}" srcOrd="7" destOrd="0" presId="urn:microsoft.com/office/officeart/2009/3/layout/StepUpProcess"/>
    <dgm:cxn modelId="{3012BB1C-F8FC-4DEF-866A-8809EBBDBB91}" type="presParOf" srcId="{0A8E66E0-CB40-4C10-8962-AFCE1A9D0D2E}" destId="{8BB11794-8D81-4FC4-865A-823DC8EF712D}" srcOrd="0" destOrd="0" presId="urn:microsoft.com/office/officeart/2009/3/layout/StepUpProcess"/>
    <dgm:cxn modelId="{843DA1EA-3E76-4D2F-8575-0FFD079AAAB4}" type="presParOf" srcId="{BFA7CB7D-A125-4933-AE7B-7D7A130DEACA}" destId="{7A684516-E317-45A0-BC9E-CF8FA8EC96D8}" srcOrd="8" destOrd="0" presId="urn:microsoft.com/office/officeart/2009/3/layout/StepUpProcess"/>
    <dgm:cxn modelId="{6A427EAF-DDD9-4574-9C10-0348FADF8C56}" type="presParOf" srcId="{7A684516-E317-45A0-BC9E-CF8FA8EC96D8}" destId="{F2865DBA-4769-46E9-8C23-26FD00BF4B3C}" srcOrd="0" destOrd="0" presId="urn:microsoft.com/office/officeart/2009/3/layout/StepUpProcess"/>
    <dgm:cxn modelId="{2F31FCAB-7720-41B6-A4A2-2584FA74BAAB}" type="presParOf" srcId="{7A684516-E317-45A0-BC9E-CF8FA8EC96D8}" destId="{22964590-E927-40EB-9310-9D2DA1252D67}" srcOrd="1" destOrd="0" presId="urn:microsoft.com/office/officeart/2009/3/layout/StepUpProcess"/>
    <dgm:cxn modelId="{56E21127-3FCB-4FA9-8C91-DE07705076EE}" type="presParOf" srcId="{7A684516-E317-45A0-BC9E-CF8FA8EC96D8}" destId="{BE98158E-BA30-47B7-979E-FB1B1C867EF8}" srcOrd="2" destOrd="0" presId="urn:microsoft.com/office/officeart/2009/3/layout/StepUpProcess"/>
    <dgm:cxn modelId="{360A7169-92A4-4509-969C-0BE5FA3DA24D}" type="presParOf" srcId="{BFA7CB7D-A125-4933-AE7B-7D7A130DEACA}" destId="{68AEBE46-C033-4282-8179-D241F15FB019}" srcOrd="9" destOrd="0" presId="urn:microsoft.com/office/officeart/2009/3/layout/StepUpProcess"/>
    <dgm:cxn modelId="{CB4185DF-E672-49F2-9CF2-D0B7978B37D9}" type="presParOf" srcId="{68AEBE46-C033-4282-8179-D241F15FB019}" destId="{A74E7F04-B979-44CC-86E0-81E573900162}" srcOrd="0" destOrd="0" presId="urn:microsoft.com/office/officeart/2009/3/layout/StepUpProcess"/>
    <dgm:cxn modelId="{9D49F859-577C-4803-82FB-5777CAC1CE56}" type="presParOf" srcId="{BFA7CB7D-A125-4933-AE7B-7D7A130DEACA}" destId="{3AE35D37-CC76-4C82-B06F-241ABBB6FF6D}" srcOrd="10" destOrd="0" presId="urn:microsoft.com/office/officeart/2009/3/layout/StepUpProcess"/>
    <dgm:cxn modelId="{03CA598F-63F6-44F8-A6C9-91D27F8517C7}" type="presParOf" srcId="{3AE35D37-CC76-4C82-B06F-241ABBB6FF6D}" destId="{B6147006-6878-407F-84E6-CD080C7A3940}" srcOrd="0" destOrd="0" presId="urn:microsoft.com/office/officeart/2009/3/layout/StepUpProcess"/>
    <dgm:cxn modelId="{8029D724-1843-42EF-B716-FD959745D87E}" type="presParOf" srcId="{3AE35D37-CC76-4C82-B06F-241ABBB6FF6D}" destId="{3C0CD394-4513-4FA7-9399-000E4A5156EB}"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C92C9-D032-43E2-B0D6-622986E6D513}">
      <dsp:nvSpPr>
        <dsp:cNvPr id="0" name=""/>
        <dsp:cNvSpPr/>
      </dsp:nvSpPr>
      <dsp:spPr>
        <a:xfrm rot="5400000">
          <a:off x="316846" y="2777371"/>
          <a:ext cx="939789" cy="1563789"/>
        </a:xfrm>
        <a:prstGeom prst="corner">
          <a:avLst>
            <a:gd name="adj1" fmla="val 16120"/>
            <a:gd name="adj2" fmla="val 16110"/>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w="9525" cap="flat" cmpd="sng" algn="ctr">
          <a:solidFill>
            <a:schemeClr val="dk2">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B8EA55A0-3DA7-4453-A9DC-5132ED07A778}">
      <dsp:nvSpPr>
        <dsp:cNvPr id="0" name=""/>
        <dsp:cNvSpPr/>
      </dsp:nvSpPr>
      <dsp:spPr>
        <a:xfrm>
          <a:off x="159971" y="3244607"/>
          <a:ext cx="1411797" cy="1237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IN" sz="1200" b="1" kern="1200" dirty="0"/>
            <a:t>Road Map for Family Business – Awareness Session</a:t>
          </a:r>
        </a:p>
        <a:p>
          <a:pPr marL="0" lvl="0" indent="0" algn="l" defTabSz="533400">
            <a:lnSpc>
              <a:spcPct val="90000"/>
            </a:lnSpc>
            <a:spcBef>
              <a:spcPct val="0"/>
            </a:spcBef>
            <a:spcAft>
              <a:spcPct val="35000"/>
            </a:spcAft>
            <a:buNone/>
          </a:pPr>
          <a:endParaRPr lang="en-IN" sz="1200" kern="1200" dirty="0"/>
        </a:p>
        <a:p>
          <a:pPr marL="57150" lvl="1" indent="-57150" algn="l" defTabSz="488950">
            <a:lnSpc>
              <a:spcPct val="90000"/>
            </a:lnSpc>
            <a:spcBef>
              <a:spcPct val="0"/>
            </a:spcBef>
            <a:spcAft>
              <a:spcPct val="15000"/>
            </a:spcAft>
            <a:buChar char="•"/>
          </a:pPr>
          <a:r>
            <a:rPr lang="en-IN" sz="1100" kern="1200" dirty="0"/>
            <a:t> Understanding Family Business Dynamics</a:t>
          </a:r>
        </a:p>
        <a:p>
          <a:pPr marL="114300" lvl="2" indent="-57150" algn="l" defTabSz="488950">
            <a:lnSpc>
              <a:spcPct val="90000"/>
            </a:lnSpc>
            <a:spcBef>
              <a:spcPct val="0"/>
            </a:spcBef>
            <a:spcAft>
              <a:spcPct val="15000"/>
            </a:spcAft>
            <a:buChar char="•"/>
          </a:pPr>
          <a:r>
            <a:rPr lang="en-IN" sz="1100" kern="1200" dirty="0"/>
            <a:t>What contributes to the family business Mortality?</a:t>
          </a:r>
        </a:p>
        <a:p>
          <a:pPr marL="114300" lvl="2" indent="-57150" algn="l" defTabSz="488950">
            <a:lnSpc>
              <a:spcPct val="90000"/>
            </a:lnSpc>
            <a:spcBef>
              <a:spcPct val="0"/>
            </a:spcBef>
            <a:spcAft>
              <a:spcPct val="15000"/>
            </a:spcAft>
            <a:buChar char="•"/>
          </a:pPr>
          <a:r>
            <a:rPr lang="en-IN" sz="1100" kern="1200" dirty="0"/>
            <a:t> How to Develop a Structure of Governance – Family, Business and Ownership</a:t>
          </a:r>
        </a:p>
      </dsp:txBody>
      <dsp:txXfrm>
        <a:off x="159971" y="3244607"/>
        <a:ext cx="1411797" cy="1237523"/>
      </dsp:txXfrm>
    </dsp:sp>
    <dsp:sp modelId="{66869743-F84C-42C8-99C6-BD01FC77FDA6}">
      <dsp:nvSpPr>
        <dsp:cNvPr id="0" name=""/>
        <dsp:cNvSpPr/>
      </dsp:nvSpPr>
      <dsp:spPr>
        <a:xfrm>
          <a:off x="1305392" y="2662243"/>
          <a:ext cx="266376" cy="266376"/>
        </a:xfrm>
        <a:prstGeom prst="triangle">
          <a:avLst>
            <a:gd name="adj" fmla="val 100000"/>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w="9525" cap="flat" cmpd="sng" algn="ctr">
          <a:solidFill>
            <a:schemeClr val="dk2">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07E8DC21-5D8B-4AE9-9880-AC190D1F3D0E}">
      <dsp:nvSpPr>
        <dsp:cNvPr id="0" name=""/>
        <dsp:cNvSpPr/>
      </dsp:nvSpPr>
      <dsp:spPr>
        <a:xfrm rot="5400000">
          <a:off x="2045162" y="2349697"/>
          <a:ext cx="939789" cy="1563789"/>
        </a:xfrm>
        <a:prstGeom prst="corner">
          <a:avLst>
            <a:gd name="adj1" fmla="val 16120"/>
            <a:gd name="adj2" fmla="val 16110"/>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w="9525" cap="flat" cmpd="sng" algn="ctr">
          <a:solidFill>
            <a:schemeClr val="dk2">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724C4569-8264-42CC-A39F-800F170AA03B}">
      <dsp:nvSpPr>
        <dsp:cNvPr id="0" name=""/>
        <dsp:cNvSpPr/>
      </dsp:nvSpPr>
      <dsp:spPr>
        <a:xfrm>
          <a:off x="1888288" y="2816933"/>
          <a:ext cx="1411797" cy="1237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IN" sz="1200" b="1" kern="1200" dirty="0"/>
            <a:t>Questionnaire Survey and 1X1 Session with Family Members</a:t>
          </a:r>
        </a:p>
        <a:p>
          <a:pPr marL="0" lvl="0" indent="0" algn="l" defTabSz="533400">
            <a:lnSpc>
              <a:spcPct val="90000"/>
            </a:lnSpc>
            <a:spcBef>
              <a:spcPct val="0"/>
            </a:spcBef>
            <a:spcAft>
              <a:spcPct val="35000"/>
            </a:spcAft>
            <a:buNone/>
          </a:pPr>
          <a:r>
            <a:rPr lang="en-IN" sz="1200" kern="1200" dirty="0"/>
            <a:t> </a:t>
          </a:r>
        </a:p>
        <a:p>
          <a:pPr marL="57150" lvl="1" indent="-57150" algn="l" defTabSz="488950">
            <a:lnSpc>
              <a:spcPct val="90000"/>
            </a:lnSpc>
            <a:spcBef>
              <a:spcPct val="0"/>
            </a:spcBef>
            <a:spcAft>
              <a:spcPct val="15000"/>
            </a:spcAft>
            <a:buChar char="•"/>
          </a:pPr>
          <a:r>
            <a:rPr lang="en-IN" sz="1100" kern="1200" dirty="0"/>
            <a:t> Prioritization of Policy and process to be adopted</a:t>
          </a:r>
        </a:p>
        <a:p>
          <a:pPr marL="57150" lvl="1" indent="-57150" algn="l" defTabSz="488950">
            <a:lnSpc>
              <a:spcPct val="90000"/>
            </a:lnSpc>
            <a:spcBef>
              <a:spcPct val="0"/>
            </a:spcBef>
            <a:spcAft>
              <a:spcPct val="15000"/>
            </a:spcAft>
            <a:buChar char="•"/>
          </a:pPr>
          <a:r>
            <a:rPr lang="en-IN" sz="1100" kern="1200" dirty="0"/>
            <a:t>What are the current challenges / opportunities in the family business</a:t>
          </a:r>
        </a:p>
        <a:p>
          <a:pPr marL="57150" lvl="1" indent="-57150" algn="l" defTabSz="488950">
            <a:lnSpc>
              <a:spcPct val="90000"/>
            </a:lnSpc>
            <a:spcBef>
              <a:spcPct val="0"/>
            </a:spcBef>
            <a:spcAft>
              <a:spcPct val="15000"/>
            </a:spcAft>
            <a:buChar char="•"/>
          </a:pPr>
          <a:r>
            <a:rPr lang="en-IN" sz="1100" kern="1200" dirty="0"/>
            <a:t> What are the expectation by the family from the process.</a:t>
          </a:r>
        </a:p>
      </dsp:txBody>
      <dsp:txXfrm>
        <a:off x="1888288" y="2816933"/>
        <a:ext cx="1411797" cy="1237523"/>
      </dsp:txXfrm>
    </dsp:sp>
    <dsp:sp modelId="{6908D6BF-6FAE-410C-9A20-929FE512F053}">
      <dsp:nvSpPr>
        <dsp:cNvPr id="0" name=""/>
        <dsp:cNvSpPr/>
      </dsp:nvSpPr>
      <dsp:spPr>
        <a:xfrm>
          <a:off x="3033709" y="2234569"/>
          <a:ext cx="266376" cy="266376"/>
        </a:xfrm>
        <a:prstGeom prst="triangle">
          <a:avLst>
            <a:gd name="adj" fmla="val 100000"/>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w="9525" cap="flat" cmpd="sng" algn="ctr">
          <a:solidFill>
            <a:schemeClr val="dk2">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F524309C-BDE2-4467-8453-4F9F934F336E}">
      <dsp:nvSpPr>
        <dsp:cNvPr id="0" name=""/>
        <dsp:cNvSpPr/>
      </dsp:nvSpPr>
      <dsp:spPr>
        <a:xfrm rot="5400000">
          <a:off x="3773478" y="1922024"/>
          <a:ext cx="939789" cy="1563789"/>
        </a:xfrm>
        <a:prstGeom prst="corner">
          <a:avLst>
            <a:gd name="adj1" fmla="val 16120"/>
            <a:gd name="adj2" fmla="val 16110"/>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w="9525" cap="flat" cmpd="sng" algn="ctr">
          <a:solidFill>
            <a:schemeClr val="dk2">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DDF2C893-4568-4D75-96EA-B6625CDBA687}">
      <dsp:nvSpPr>
        <dsp:cNvPr id="0" name=""/>
        <dsp:cNvSpPr/>
      </dsp:nvSpPr>
      <dsp:spPr>
        <a:xfrm>
          <a:off x="3616604" y="2389260"/>
          <a:ext cx="1411797" cy="1237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IN" sz="1200" b="1" kern="1200" dirty="0"/>
            <a:t>Formation of Councils</a:t>
          </a:r>
        </a:p>
        <a:p>
          <a:pPr marL="0" lvl="0" indent="0" algn="l" defTabSz="533400">
            <a:lnSpc>
              <a:spcPct val="90000"/>
            </a:lnSpc>
            <a:spcBef>
              <a:spcPct val="0"/>
            </a:spcBef>
            <a:spcAft>
              <a:spcPct val="35000"/>
            </a:spcAft>
            <a:buNone/>
          </a:pPr>
          <a:r>
            <a:rPr lang="en-IN" sz="1200" b="1" kern="1200" dirty="0"/>
            <a:t>And Its Charter</a:t>
          </a:r>
        </a:p>
        <a:p>
          <a:pPr marL="0" lvl="0" indent="0" algn="l" defTabSz="533400">
            <a:lnSpc>
              <a:spcPct val="90000"/>
            </a:lnSpc>
            <a:spcBef>
              <a:spcPct val="0"/>
            </a:spcBef>
            <a:spcAft>
              <a:spcPct val="35000"/>
            </a:spcAft>
            <a:buNone/>
          </a:pPr>
          <a:endParaRPr lang="en-IN" sz="1200" b="1" kern="1200" dirty="0"/>
        </a:p>
        <a:p>
          <a:pPr marL="57150" lvl="1" indent="-57150" algn="l" defTabSz="488950">
            <a:lnSpc>
              <a:spcPct val="90000"/>
            </a:lnSpc>
            <a:spcBef>
              <a:spcPct val="0"/>
            </a:spcBef>
            <a:spcAft>
              <a:spcPct val="15000"/>
            </a:spcAft>
            <a:buChar char="•"/>
          </a:pPr>
          <a:r>
            <a:rPr lang="en-IN" sz="1100" kern="1200" dirty="0"/>
            <a:t> Family Council </a:t>
          </a:r>
        </a:p>
        <a:p>
          <a:pPr marL="57150" lvl="1" indent="-57150" algn="l" defTabSz="488950">
            <a:lnSpc>
              <a:spcPct val="90000"/>
            </a:lnSpc>
            <a:spcBef>
              <a:spcPct val="0"/>
            </a:spcBef>
            <a:spcAft>
              <a:spcPct val="15000"/>
            </a:spcAft>
            <a:buChar char="•"/>
          </a:pPr>
          <a:r>
            <a:rPr lang="en-IN" sz="1100" kern="1200" dirty="0"/>
            <a:t> Business Council</a:t>
          </a:r>
        </a:p>
        <a:p>
          <a:pPr marL="57150" lvl="1" indent="-57150" algn="l" defTabSz="488950">
            <a:lnSpc>
              <a:spcPct val="90000"/>
            </a:lnSpc>
            <a:spcBef>
              <a:spcPct val="0"/>
            </a:spcBef>
            <a:spcAft>
              <a:spcPct val="15000"/>
            </a:spcAft>
            <a:buChar char="•"/>
          </a:pPr>
          <a:r>
            <a:rPr lang="en-IN" sz="1100" kern="1200" dirty="0"/>
            <a:t> Ownership Council</a:t>
          </a:r>
        </a:p>
        <a:p>
          <a:pPr marL="57150" lvl="1" indent="-57150" algn="l" defTabSz="488950">
            <a:lnSpc>
              <a:spcPct val="90000"/>
            </a:lnSpc>
            <a:spcBef>
              <a:spcPct val="0"/>
            </a:spcBef>
            <a:spcAft>
              <a:spcPct val="15000"/>
            </a:spcAft>
            <a:buChar char="•"/>
          </a:pPr>
          <a:r>
            <a:rPr lang="en-IN" sz="1100" kern="1200" dirty="0"/>
            <a:t> Next generation </a:t>
          </a:r>
          <a:br>
            <a:rPr lang="en-IN" sz="1100" kern="1200" dirty="0"/>
          </a:br>
          <a:r>
            <a:rPr lang="en-IN" sz="1100" kern="1200" dirty="0"/>
            <a:t> Council</a:t>
          </a:r>
        </a:p>
        <a:p>
          <a:pPr marL="57150" lvl="1" indent="-57150" algn="l" defTabSz="488950">
            <a:lnSpc>
              <a:spcPct val="90000"/>
            </a:lnSpc>
            <a:spcBef>
              <a:spcPct val="0"/>
            </a:spcBef>
            <a:spcAft>
              <a:spcPct val="15000"/>
            </a:spcAft>
            <a:buChar char="•"/>
          </a:pPr>
          <a:r>
            <a:rPr lang="en-IN" sz="1100" kern="1200" dirty="0"/>
            <a:t> NBFC</a:t>
          </a:r>
        </a:p>
        <a:p>
          <a:pPr marL="57150" lvl="1" indent="-57150" algn="l" defTabSz="488950">
            <a:lnSpc>
              <a:spcPct val="90000"/>
            </a:lnSpc>
            <a:spcBef>
              <a:spcPct val="0"/>
            </a:spcBef>
            <a:spcAft>
              <a:spcPct val="15000"/>
            </a:spcAft>
            <a:buChar char="•"/>
          </a:pPr>
          <a:r>
            <a:rPr lang="en-IN" sz="1100" kern="1200" dirty="0"/>
            <a:t> Talent Committee </a:t>
          </a:r>
        </a:p>
        <a:p>
          <a:pPr marL="57150" lvl="1" indent="-57150" algn="l" defTabSz="488950">
            <a:lnSpc>
              <a:spcPct val="90000"/>
            </a:lnSpc>
            <a:spcBef>
              <a:spcPct val="0"/>
            </a:spcBef>
            <a:spcAft>
              <a:spcPct val="15000"/>
            </a:spcAft>
            <a:buChar char="•"/>
          </a:pPr>
          <a:r>
            <a:rPr lang="en-IN" sz="1100" kern="1200" dirty="0"/>
            <a:t> Code Of Conduct</a:t>
          </a:r>
        </a:p>
        <a:p>
          <a:pPr marL="57150" lvl="1" indent="-57150" algn="l" defTabSz="488950">
            <a:lnSpc>
              <a:spcPct val="90000"/>
            </a:lnSpc>
            <a:spcBef>
              <a:spcPct val="0"/>
            </a:spcBef>
            <a:spcAft>
              <a:spcPct val="15000"/>
            </a:spcAft>
            <a:buChar char="•"/>
          </a:pPr>
          <a:r>
            <a:rPr lang="en-IN" sz="1100" kern="1200" dirty="0"/>
            <a:t> Family and Business Values and Purpose</a:t>
          </a:r>
        </a:p>
      </dsp:txBody>
      <dsp:txXfrm>
        <a:off x="3616604" y="2389260"/>
        <a:ext cx="1411797" cy="1237523"/>
      </dsp:txXfrm>
    </dsp:sp>
    <dsp:sp modelId="{D9AC67A8-FDB5-449A-BC64-DCE0B8DFE5FE}">
      <dsp:nvSpPr>
        <dsp:cNvPr id="0" name=""/>
        <dsp:cNvSpPr/>
      </dsp:nvSpPr>
      <dsp:spPr>
        <a:xfrm>
          <a:off x="4762025" y="1806896"/>
          <a:ext cx="266376" cy="266376"/>
        </a:xfrm>
        <a:prstGeom prst="triangle">
          <a:avLst>
            <a:gd name="adj" fmla="val 100000"/>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w="9525" cap="flat" cmpd="sng" algn="ctr">
          <a:solidFill>
            <a:schemeClr val="dk2">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977A96A2-160C-46CF-8AC5-0F2A7BF51BF8}">
      <dsp:nvSpPr>
        <dsp:cNvPr id="0" name=""/>
        <dsp:cNvSpPr/>
      </dsp:nvSpPr>
      <dsp:spPr>
        <a:xfrm rot="5400000">
          <a:off x="5501795" y="1494350"/>
          <a:ext cx="939789" cy="1563789"/>
        </a:xfrm>
        <a:prstGeom prst="corner">
          <a:avLst>
            <a:gd name="adj1" fmla="val 16120"/>
            <a:gd name="adj2" fmla="val 16110"/>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w="9525" cap="flat" cmpd="sng" algn="ctr">
          <a:solidFill>
            <a:schemeClr val="dk2">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26AF7BF7-EA90-4421-8029-1C901E278B55}">
      <dsp:nvSpPr>
        <dsp:cNvPr id="0" name=""/>
        <dsp:cNvSpPr/>
      </dsp:nvSpPr>
      <dsp:spPr>
        <a:xfrm>
          <a:off x="5344920" y="1961586"/>
          <a:ext cx="1411797" cy="1237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IN" sz="1200" b="1" kern="1200" dirty="0"/>
            <a:t>Defining Structure, </a:t>
          </a:r>
        </a:p>
        <a:p>
          <a:pPr marL="0" lvl="0" indent="0" algn="l" defTabSz="533400">
            <a:lnSpc>
              <a:spcPct val="90000"/>
            </a:lnSpc>
            <a:spcBef>
              <a:spcPct val="0"/>
            </a:spcBef>
            <a:spcAft>
              <a:spcPct val="35000"/>
            </a:spcAft>
            <a:buNone/>
          </a:pPr>
          <a:r>
            <a:rPr lang="en-IN" sz="1200" b="1" kern="1200" dirty="0"/>
            <a:t>Roles &amp; Responsibility</a:t>
          </a:r>
        </a:p>
        <a:p>
          <a:pPr marL="0" lvl="0" indent="0" algn="l" defTabSz="533400">
            <a:lnSpc>
              <a:spcPct val="90000"/>
            </a:lnSpc>
            <a:spcBef>
              <a:spcPct val="0"/>
            </a:spcBef>
            <a:spcAft>
              <a:spcPct val="35000"/>
            </a:spcAft>
            <a:buNone/>
          </a:pPr>
          <a:r>
            <a:rPr lang="en-IN" sz="1200" b="1" kern="1200" dirty="0"/>
            <a:t>Decision Making Process</a:t>
          </a:r>
        </a:p>
        <a:p>
          <a:pPr marL="0" lvl="0" indent="0" algn="l" defTabSz="533400">
            <a:lnSpc>
              <a:spcPct val="90000"/>
            </a:lnSpc>
            <a:spcBef>
              <a:spcPct val="0"/>
            </a:spcBef>
            <a:spcAft>
              <a:spcPct val="35000"/>
            </a:spcAft>
            <a:buNone/>
          </a:pPr>
          <a:endParaRPr lang="en-IN" sz="1200" kern="1200" dirty="0"/>
        </a:p>
        <a:p>
          <a:pPr marL="0" lvl="0" indent="0" algn="l" defTabSz="533400">
            <a:lnSpc>
              <a:spcPct val="90000"/>
            </a:lnSpc>
            <a:spcBef>
              <a:spcPct val="0"/>
            </a:spcBef>
            <a:spcAft>
              <a:spcPct val="35000"/>
            </a:spcAft>
            <a:buNone/>
          </a:pPr>
          <a:r>
            <a:rPr lang="en-IN" sz="1200" b="0" kern="1200" dirty="0"/>
            <a:t>-  Transition from a Owner Driven Business to a Management </a:t>
          </a:r>
        </a:p>
        <a:p>
          <a:pPr marL="0" lvl="0" indent="0" algn="l" defTabSz="533400">
            <a:lnSpc>
              <a:spcPct val="90000"/>
            </a:lnSpc>
            <a:spcBef>
              <a:spcPct val="0"/>
            </a:spcBef>
            <a:spcAft>
              <a:spcPct val="35000"/>
            </a:spcAft>
            <a:buNone/>
          </a:pPr>
          <a:r>
            <a:rPr lang="en-IN" sz="1200" b="0" kern="1200" dirty="0"/>
            <a:t>- Delegation of Authority - RASCI</a:t>
          </a:r>
        </a:p>
      </dsp:txBody>
      <dsp:txXfrm>
        <a:off x="5344920" y="1961586"/>
        <a:ext cx="1411797" cy="1237523"/>
      </dsp:txXfrm>
    </dsp:sp>
    <dsp:sp modelId="{CF6C4599-F582-4099-B59D-E3A0F4FD6FB0}">
      <dsp:nvSpPr>
        <dsp:cNvPr id="0" name=""/>
        <dsp:cNvSpPr/>
      </dsp:nvSpPr>
      <dsp:spPr>
        <a:xfrm>
          <a:off x="6490341" y="1379222"/>
          <a:ext cx="266376" cy="266376"/>
        </a:xfrm>
        <a:prstGeom prst="triangle">
          <a:avLst>
            <a:gd name="adj" fmla="val 100000"/>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w="9525" cap="flat" cmpd="sng" algn="ctr">
          <a:solidFill>
            <a:schemeClr val="dk2">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F2865DBA-4769-46E9-8C23-26FD00BF4B3C}">
      <dsp:nvSpPr>
        <dsp:cNvPr id="0" name=""/>
        <dsp:cNvSpPr/>
      </dsp:nvSpPr>
      <dsp:spPr>
        <a:xfrm rot="5400000">
          <a:off x="7230111" y="1066676"/>
          <a:ext cx="939789" cy="1563789"/>
        </a:xfrm>
        <a:prstGeom prst="corner">
          <a:avLst>
            <a:gd name="adj1" fmla="val 16120"/>
            <a:gd name="adj2" fmla="val 16110"/>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w="9525" cap="flat" cmpd="sng" algn="ctr">
          <a:solidFill>
            <a:schemeClr val="dk2">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22964590-E927-40EB-9310-9D2DA1252D67}">
      <dsp:nvSpPr>
        <dsp:cNvPr id="0" name=""/>
        <dsp:cNvSpPr/>
      </dsp:nvSpPr>
      <dsp:spPr>
        <a:xfrm>
          <a:off x="7073237" y="1533913"/>
          <a:ext cx="1411797" cy="1237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IN" sz="1200" b="1" kern="1200" dirty="0"/>
            <a:t>Ownership Principles and Structure</a:t>
          </a:r>
        </a:p>
        <a:p>
          <a:pPr marL="0" lvl="0" indent="0" algn="l" defTabSz="533400">
            <a:lnSpc>
              <a:spcPct val="90000"/>
            </a:lnSpc>
            <a:spcBef>
              <a:spcPct val="0"/>
            </a:spcBef>
            <a:spcAft>
              <a:spcPct val="35000"/>
            </a:spcAft>
            <a:buNone/>
          </a:pPr>
          <a:endParaRPr lang="en-IN" sz="1200" b="1" kern="1200" dirty="0"/>
        </a:p>
        <a:p>
          <a:pPr marL="0" lvl="0" indent="0" algn="l" defTabSz="533400">
            <a:lnSpc>
              <a:spcPct val="90000"/>
            </a:lnSpc>
            <a:spcBef>
              <a:spcPct val="0"/>
            </a:spcBef>
            <a:spcAft>
              <a:spcPct val="35000"/>
            </a:spcAft>
            <a:buNone/>
          </a:pPr>
          <a:r>
            <a:rPr lang="en-IN" sz="1200" kern="1200" dirty="0"/>
            <a:t>-  Ownership </a:t>
          </a:r>
          <a:br>
            <a:rPr lang="en-IN" sz="1200" kern="1200" dirty="0"/>
          </a:br>
          <a:r>
            <a:rPr lang="en-IN" sz="1200" kern="1200" dirty="0"/>
            <a:t>   Agreement</a:t>
          </a:r>
        </a:p>
        <a:p>
          <a:pPr marL="0" lvl="0" indent="0" algn="l" defTabSz="533400">
            <a:lnSpc>
              <a:spcPct val="90000"/>
            </a:lnSpc>
            <a:spcBef>
              <a:spcPct val="0"/>
            </a:spcBef>
            <a:spcAft>
              <a:spcPct val="35000"/>
            </a:spcAft>
            <a:buNone/>
          </a:pPr>
          <a:r>
            <a:rPr lang="en-IN" sz="1200" kern="1200" dirty="0"/>
            <a:t>- Creation of Will</a:t>
          </a:r>
        </a:p>
        <a:p>
          <a:pPr marL="0" lvl="0" indent="0" algn="l" defTabSz="533400">
            <a:lnSpc>
              <a:spcPct val="90000"/>
            </a:lnSpc>
            <a:spcBef>
              <a:spcPct val="0"/>
            </a:spcBef>
            <a:spcAft>
              <a:spcPct val="35000"/>
            </a:spcAft>
            <a:buNone/>
          </a:pPr>
          <a:r>
            <a:rPr lang="en-IN" sz="1200" kern="1200" dirty="0"/>
            <a:t>- Trust Structure</a:t>
          </a:r>
        </a:p>
        <a:p>
          <a:pPr marL="0" lvl="0" indent="0" algn="l" defTabSz="533400">
            <a:lnSpc>
              <a:spcPct val="90000"/>
            </a:lnSpc>
            <a:spcBef>
              <a:spcPct val="0"/>
            </a:spcBef>
            <a:spcAft>
              <a:spcPct val="35000"/>
            </a:spcAft>
            <a:buNone/>
          </a:pPr>
          <a:r>
            <a:rPr lang="en-IN" sz="1200" kern="1200" dirty="0"/>
            <a:t>- Estate Planning</a:t>
          </a:r>
        </a:p>
        <a:p>
          <a:pPr marL="0" lvl="0" indent="0" algn="l" defTabSz="533400">
            <a:lnSpc>
              <a:spcPct val="90000"/>
            </a:lnSpc>
            <a:spcBef>
              <a:spcPct val="0"/>
            </a:spcBef>
            <a:spcAft>
              <a:spcPct val="35000"/>
            </a:spcAft>
            <a:buNone/>
          </a:pPr>
          <a:r>
            <a:rPr lang="en-IN" sz="1200" kern="1200" dirty="0"/>
            <a:t>- Tax Planning</a:t>
          </a:r>
        </a:p>
        <a:p>
          <a:pPr marL="0" lvl="0" indent="0" algn="l" defTabSz="533400">
            <a:lnSpc>
              <a:spcPct val="90000"/>
            </a:lnSpc>
            <a:spcBef>
              <a:spcPct val="0"/>
            </a:spcBef>
            <a:spcAft>
              <a:spcPct val="35000"/>
            </a:spcAft>
            <a:buNone/>
          </a:pPr>
          <a:r>
            <a:rPr lang="en-IN" sz="1200" kern="1200" dirty="0"/>
            <a:t>- Family Fund Policy</a:t>
          </a:r>
        </a:p>
        <a:p>
          <a:pPr marL="0" lvl="0" indent="0" algn="l" defTabSz="533400">
            <a:lnSpc>
              <a:spcPct val="90000"/>
            </a:lnSpc>
            <a:spcBef>
              <a:spcPct val="0"/>
            </a:spcBef>
            <a:spcAft>
              <a:spcPct val="35000"/>
            </a:spcAft>
            <a:buNone/>
          </a:pPr>
          <a:r>
            <a:rPr lang="en-IN" sz="1200" kern="1200" dirty="0"/>
            <a:t>- Exit Policy</a:t>
          </a:r>
        </a:p>
        <a:p>
          <a:pPr marL="0" lvl="0" indent="0" algn="l" defTabSz="533400">
            <a:lnSpc>
              <a:spcPct val="90000"/>
            </a:lnSpc>
            <a:spcBef>
              <a:spcPct val="0"/>
            </a:spcBef>
            <a:spcAft>
              <a:spcPct val="35000"/>
            </a:spcAft>
            <a:buNone/>
          </a:pPr>
          <a:r>
            <a:rPr lang="en-IN" sz="1200" kern="1200" dirty="0"/>
            <a:t>- Conflict of Interest</a:t>
          </a:r>
        </a:p>
        <a:p>
          <a:pPr marL="0" lvl="0" indent="0" algn="l" defTabSz="533400">
            <a:lnSpc>
              <a:spcPct val="90000"/>
            </a:lnSpc>
            <a:spcBef>
              <a:spcPct val="0"/>
            </a:spcBef>
            <a:spcAft>
              <a:spcPct val="35000"/>
            </a:spcAft>
            <a:buNone/>
          </a:pPr>
          <a:endParaRPr lang="en-IN" sz="1200" kern="1200" dirty="0"/>
        </a:p>
      </dsp:txBody>
      <dsp:txXfrm>
        <a:off x="7073237" y="1533913"/>
        <a:ext cx="1411797" cy="1237523"/>
      </dsp:txXfrm>
    </dsp:sp>
    <dsp:sp modelId="{BE98158E-BA30-47B7-979E-FB1B1C867EF8}">
      <dsp:nvSpPr>
        <dsp:cNvPr id="0" name=""/>
        <dsp:cNvSpPr/>
      </dsp:nvSpPr>
      <dsp:spPr>
        <a:xfrm>
          <a:off x="8218658" y="951548"/>
          <a:ext cx="266376" cy="266376"/>
        </a:xfrm>
        <a:prstGeom prst="triangle">
          <a:avLst>
            <a:gd name="adj" fmla="val 100000"/>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w="9525" cap="flat" cmpd="sng" algn="ctr">
          <a:solidFill>
            <a:schemeClr val="dk2">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B6147006-6878-407F-84E6-CD080C7A3940}">
      <dsp:nvSpPr>
        <dsp:cNvPr id="0" name=""/>
        <dsp:cNvSpPr/>
      </dsp:nvSpPr>
      <dsp:spPr>
        <a:xfrm rot="5400000">
          <a:off x="8958428" y="639003"/>
          <a:ext cx="939789" cy="1563789"/>
        </a:xfrm>
        <a:prstGeom prst="corner">
          <a:avLst>
            <a:gd name="adj1" fmla="val 16120"/>
            <a:gd name="adj2" fmla="val 16110"/>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w="9525" cap="flat" cmpd="sng" algn="ctr">
          <a:solidFill>
            <a:schemeClr val="dk2">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3C0CD394-4513-4FA7-9399-000E4A5156EB}">
      <dsp:nvSpPr>
        <dsp:cNvPr id="0" name=""/>
        <dsp:cNvSpPr/>
      </dsp:nvSpPr>
      <dsp:spPr>
        <a:xfrm>
          <a:off x="8801553" y="1106239"/>
          <a:ext cx="1411797" cy="1237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IN" sz="1200" b="1" kern="1200" dirty="0"/>
            <a:t>Formation of Business Board</a:t>
          </a:r>
        </a:p>
        <a:p>
          <a:pPr marL="0" lvl="0" indent="0" algn="l" defTabSz="533400">
            <a:lnSpc>
              <a:spcPct val="90000"/>
            </a:lnSpc>
            <a:spcBef>
              <a:spcPct val="0"/>
            </a:spcBef>
            <a:spcAft>
              <a:spcPct val="35000"/>
            </a:spcAft>
            <a:buNone/>
          </a:pPr>
          <a:endParaRPr lang="en-IN" sz="1200" kern="1200" dirty="0"/>
        </a:p>
        <a:p>
          <a:pPr marL="0" lvl="0" indent="0" algn="l" defTabSz="533400">
            <a:lnSpc>
              <a:spcPct val="90000"/>
            </a:lnSpc>
            <a:spcBef>
              <a:spcPct val="0"/>
            </a:spcBef>
            <a:spcAft>
              <a:spcPct val="35000"/>
            </a:spcAft>
            <a:buNone/>
          </a:pPr>
          <a:r>
            <a:rPr lang="en-IN" sz="1200" kern="1200" dirty="0"/>
            <a:t>- Formation Business Board Charter</a:t>
          </a:r>
        </a:p>
        <a:p>
          <a:pPr marL="0" lvl="0" indent="0" algn="l" defTabSz="533400">
            <a:lnSpc>
              <a:spcPct val="90000"/>
            </a:lnSpc>
            <a:spcBef>
              <a:spcPct val="0"/>
            </a:spcBef>
            <a:spcAft>
              <a:spcPct val="35000"/>
            </a:spcAft>
            <a:buNone/>
          </a:pPr>
          <a:r>
            <a:rPr lang="en-IN" sz="1200" kern="1200" dirty="0"/>
            <a:t>- Identification of Board Members</a:t>
          </a:r>
        </a:p>
        <a:p>
          <a:pPr marL="0" lvl="0" indent="0" algn="l" defTabSz="533400">
            <a:lnSpc>
              <a:spcPct val="90000"/>
            </a:lnSpc>
            <a:spcBef>
              <a:spcPct val="0"/>
            </a:spcBef>
            <a:spcAft>
              <a:spcPct val="35000"/>
            </a:spcAft>
            <a:buNone/>
          </a:pPr>
          <a:r>
            <a:rPr lang="en-IN" sz="1200" kern="1200" dirty="0"/>
            <a:t>- Operationalization of the Board function</a:t>
          </a:r>
        </a:p>
      </dsp:txBody>
      <dsp:txXfrm>
        <a:off x="8801553" y="1106239"/>
        <a:ext cx="1411797" cy="123752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78416B-E8F6-481D-830E-EA1ED78C5A7C}" type="datetimeFigureOut">
              <a:rPr lang="en-IN" smtClean="0"/>
              <a:pPr/>
              <a:t>13-06-2022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EC67F-1203-4F97-9F58-DF99E3B632C3}" type="slidenum">
              <a:rPr lang="en-IN" smtClean="0"/>
              <a:pPr/>
              <a:t>‹#›</a:t>
            </a:fld>
            <a:endParaRPr lang="en-IN"/>
          </a:p>
        </p:txBody>
      </p:sp>
    </p:spTree>
    <p:extLst>
      <p:ext uri="{BB962C8B-B14F-4D97-AF65-F5344CB8AC3E}">
        <p14:creationId xmlns:p14="http://schemas.microsoft.com/office/powerpoint/2010/main" xmlns="" val="3233453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21EC67F-1203-4F97-9F58-DF99E3B632C3}" type="slidenum">
              <a:rPr lang="en-IN" smtClean="0"/>
              <a:pPr/>
              <a:t>1</a:t>
            </a:fld>
            <a:endParaRPr lang="en-IN"/>
          </a:p>
        </p:txBody>
      </p:sp>
    </p:spTree>
    <p:extLst>
      <p:ext uri="{BB962C8B-B14F-4D97-AF65-F5344CB8AC3E}">
        <p14:creationId xmlns:p14="http://schemas.microsoft.com/office/powerpoint/2010/main" xmlns="" val="361434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Constitution – a participative process </a:t>
            </a:r>
            <a:r>
              <a:rPr lang="en-US"/>
              <a:t>to align </a:t>
            </a:r>
            <a:endParaRPr lang="en-US" dirty="0"/>
          </a:p>
        </p:txBody>
      </p:sp>
      <p:sp>
        <p:nvSpPr>
          <p:cNvPr id="4" name="Slide Number Placeholder 3"/>
          <p:cNvSpPr>
            <a:spLocks noGrp="1"/>
          </p:cNvSpPr>
          <p:nvPr>
            <p:ph type="sldNum" sz="quarter" idx="10"/>
          </p:nvPr>
        </p:nvSpPr>
        <p:spPr/>
        <p:txBody>
          <a:bodyPr/>
          <a:lstStyle/>
          <a:p>
            <a:fld id="{8C93BCBA-E76D-492A-8041-114489E4B9BE}" type="slidenum">
              <a:rPr lang="en-US" smtClean="0"/>
              <a:pPr/>
              <a:t>6</a:t>
            </a:fld>
            <a:endParaRPr lang="en-US"/>
          </a:p>
        </p:txBody>
      </p:sp>
    </p:spTree>
    <p:extLst>
      <p:ext uri="{BB962C8B-B14F-4D97-AF65-F5344CB8AC3E}">
        <p14:creationId xmlns:p14="http://schemas.microsoft.com/office/powerpoint/2010/main" xmlns="" val="587426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3BCBA-E76D-492A-8041-114489E4B9BE}" type="slidenum">
              <a:rPr lang="en-US" smtClean="0"/>
              <a:pPr/>
              <a:t>7</a:t>
            </a:fld>
            <a:endParaRPr lang="en-US"/>
          </a:p>
        </p:txBody>
      </p:sp>
    </p:spTree>
    <p:extLst>
      <p:ext uri="{BB962C8B-B14F-4D97-AF65-F5344CB8AC3E}">
        <p14:creationId xmlns:p14="http://schemas.microsoft.com/office/powerpoint/2010/main" xmlns="" val="243666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 of Family may not have all the competencies required</a:t>
            </a:r>
            <a:r>
              <a:rPr lang="en-US" baseline="0" dirty="0"/>
              <a:t> to develop &amp; implement the strategic vision within the family. It is important to identify the strengths of the members of the family business and bring in professionals where we don’t have the strengths but require them for the execution. </a:t>
            </a:r>
          </a:p>
          <a:p>
            <a:endParaRPr lang="en-US" baseline="0" dirty="0"/>
          </a:p>
          <a:p>
            <a:r>
              <a:rPr lang="en-US" baseline="0" dirty="0"/>
              <a:t>Every professional comes into the system with a promise of free space that would be available for them to function. This space should not be intruded by the family. </a:t>
            </a:r>
          </a:p>
          <a:p>
            <a:endParaRPr lang="en-US" baseline="0"/>
          </a:p>
          <a:p>
            <a:r>
              <a:rPr lang="en-US" baseline="0"/>
              <a:t>The </a:t>
            </a:r>
            <a:r>
              <a:rPr lang="en-US" baseline="0" dirty="0"/>
              <a:t>“No Man’s Land” is an area which does not belong to the owner executive or to the </a:t>
            </a:r>
            <a:r>
              <a:rPr lang="en-US" baseline="0"/>
              <a:t>external executive. </a:t>
            </a:r>
            <a:endParaRPr lang="en-US" dirty="0"/>
          </a:p>
        </p:txBody>
      </p:sp>
      <p:sp>
        <p:nvSpPr>
          <p:cNvPr id="4" name="Slide Number Placeholder 3"/>
          <p:cNvSpPr>
            <a:spLocks noGrp="1"/>
          </p:cNvSpPr>
          <p:nvPr>
            <p:ph type="sldNum" sz="quarter" idx="10"/>
          </p:nvPr>
        </p:nvSpPr>
        <p:spPr/>
        <p:txBody>
          <a:bodyPr/>
          <a:lstStyle/>
          <a:p>
            <a:fld id="{8C93BCBA-E76D-492A-8041-114489E4B9BE}" type="slidenum">
              <a:rPr lang="en-US" smtClean="0"/>
              <a:pPr/>
              <a:t>9</a:t>
            </a:fld>
            <a:endParaRPr lang="en-US"/>
          </a:p>
        </p:txBody>
      </p:sp>
    </p:spTree>
    <p:extLst>
      <p:ext uri="{BB962C8B-B14F-4D97-AF65-F5344CB8AC3E}">
        <p14:creationId xmlns:p14="http://schemas.microsoft.com/office/powerpoint/2010/main" xmlns="" val="3697133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97892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pic>
        <p:nvPicPr>
          <p:cNvPr id="9" name="Picture 8" descr="SCS_Low.png"/>
          <p:cNvPicPr>
            <a:picLocks noChangeAspect="1"/>
          </p:cNvPicPr>
          <p:nvPr userDrawn="1"/>
        </p:nvPicPr>
        <p:blipFill>
          <a:blip r:embed="rId2"/>
          <a:stretch>
            <a:fillRect/>
          </a:stretch>
        </p:blipFill>
        <p:spPr>
          <a:xfrm>
            <a:off x="10461878" y="679106"/>
            <a:ext cx="953752" cy="432721"/>
          </a:xfrm>
          <a:prstGeom prst="rect">
            <a:avLst/>
          </a:prstGeom>
        </p:spPr>
      </p:pic>
    </p:spTree>
    <p:extLst>
      <p:ext uri="{BB962C8B-B14F-4D97-AF65-F5344CB8AC3E}">
        <p14:creationId xmlns:p14="http://schemas.microsoft.com/office/powerpoint/2010/main" xmlns="" val="232273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647F38-B617-4D2F-AE0A-013F0C4D2C57}" type="datetimeFigureOut">
              <a:rPr lang="en-US" dirty="0"/>
              <a:pPr/>
              <a:t>6/13/2022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Copyright Human Endeavour @ 2017</a:t>
            </a:r>
          </a:p>
          <a:p>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1</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8" name="Picture 7" descr="SCS_Low.png"/>
          <p:cNvPicPr>
            <a:picLocks noChangeAspect="1"/>
          </p:cNvPicPr>
          <p:nvPr userDrawn="1"/>
        </p:nvPicPr>
        <p:blipFill>
          <a:blip r:embed="rId2"/>
          <a:stretch>
            <a:fillRect/>
          </a:stretch>
        </p:blipFill>
        <p:spPr>
          <a:xfrm>
            <a:off x="10461878" y="679106"/>
            <a:ext cx="953752" cy="432721"/>
          </a:xfrm>
          <a:prstGeom prst="rect">
            <a:avLst/>
          </a:prstGeom>
        </p:spPr>
      </p:pic>
    </p:spTree>
    <p:extLst>
      <p:ext uri="{BB962C8B-B14F-4D97-AF65-F5344CB8AC3E}">
        <p14:creationId xmlns:p14="http://schemas.microsoft.com/office/powerpoint/2010/main" xmlns="" val="181259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pic>
        <p:nvPicPr>
          <p:cNvPr id="9" name="Picture 8" descr="SCS_Low.png"/>
          <p:cNvPicPr>
            <a:picLocks noChangeAspect="1"/>
          </p:cNvPicPr>
          <p:nvPr userDrawn="1"/>
        </p:nvPicPr>
        <p:blipFill>
          <a:blip r:embed="rId2"/>
          <a:stretch>
            <a:fillRect/>
          </a:stretch>
        </p:blipFill>
        <p:spPr>
          <a:xfrm>
            <a:off x="10461878" y="679106"/>
            <a:ext cx="953752" cy="432721"/>
          </a:xfrm>
          <a:prstGeom prst="rect">
            <a:avLst/>
          </a:prstGeom>
        </p:spPr>
      </p:pic>
    </p:spTree>
    <p:extLst>
      <p:ext uri="{BB962C8B-B14F-4D97-AF65-F5344CB8AC3E}">
        <p14:creationId xmlns:p14="http://schemas.microsoft.com/office/powerpoint/2010/main" xmlns="" val="1319893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11" name="Picture 10" descr="SCS_Low.png"/>
          <p:cNvPicPr>
            <a:picLocks noChangeAspect="1"/>
          </p:cNvPicPr>
          <p:nvPr userDrawn="1"/>
        </p:nvPicPr>
        <p:blipFill>
          <a:blip r:embed="rId2"/>
          <a:stretch>
            <a:fillRect/>
          </a:stretch>
        </p:blipFill>
        <p:spPr>
          <a:xfrm>
            <a:off x="10461878" y="679106"/>
            <a:ext cx="953752" cy="432721"/>
          </a:xfrm>
          <a:prstGeom prst="rect">
            <a:avLst/>
          </a:prstGeom>
        </p:spPr>
      </p:pic>
    </p:spTree>
    <p:extLst>
      <p:ext uri="{BB962C8B-B14F-4D97-AF65-F5344CB8AC3E}">
        <p14:creationId xmlns:p14="http://schemas.microsoft.com/office/powerpoint/2010/main" xmlns="" val="2083966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7" name="Picture 6" descr="SCS_Low.png"/>
          <p:cNvPicPr>
            <a:picLocks noChangeAspect="1"/>
          </p:cNvPicPr>
          <p:nvPr userDrawn="1"/>
        </p:nvPicPr>
        <p:blipFill>
          <a:blip r:embed="rId2"/>
          <a:stretch>
            <a:fillRect/>
          </a:stretch>
        </p:blipFill>
        <p:spPr>
          <a:xfrm>
            <a:off x="10461878" y="679106"/>
            <a:ext cx="953752" cy="432721"/>
          </a:xfrm>
          <a:prstGeom prst="rect">
            <a:avLst/>
          </a:prstGeom>
        </p:spPr>
      </p:pic>
    </p:spTree>
    <p:extLst>
      <p:ext uri="{BB962C8B-B14F-4D97-AF65-F5344CB8AC3E}">
        <p14:creationId xmlns:p14="http://schemas.microsoft.com/office/powerpoint/2010/main" xmlns="" val="4101965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pic>
        <p:nvPicPr>
          <p:cNvPr id="5" name="Picture 4" descr="SCS_Low.png"/>
          <p:cNvPicPr>
            <a:picLocks noChangeAspect="1"/>
          </p:cNvPicPr>
          <p:nvPr userDrawn="1"/>
        </p:nvPicPr>
        <p:blipFill>
          <a:blip r:embed="rId2"/>
          <a:stretch>
            <a:fillRect/>
          </a:stretch>
        </p:blipFill>
        <p:spPr>
          <a:xfrm>
            <a:off x="10461878" y="679106"/>
            <a:ext cx="953752" cy="432721"/>
          </a:xfrm>
          <a:prstGeom prst="rect">
            <a:avLst/>
          </a:prstGeom>
        </p:spPr>
      </p:pic>
    </p:spTree>
    <p:extLst>
      <p:ext uri="{BB962C8B-B14F-4D97-AF65-F5344CB8AC3E}">
        <p14:creationId xmlns:p14="http://schemas.microsoft.com/office/powerpoint/2010/main" xmlns="" val="1517195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9" name="Picture 8" descr="SCS_Low.png"/>
          <p:cNvPicPr>
            <a:picLocks noChangeAspect="1"/>
          </p:cNvPicPr>
          <p:nvPr userDrawn="1"/>
        </p:nvPicPr>
        <p:blipFill>
          <a:blip r:embed="rId2"/>
          <a:stretch>
            <a:fillRect/>
          </a:stretch>
        </p:blipFill>
        <p:spPr>
          <a:xfrm>
            <a:off x="10461878" y="679106"/>
            <a:ext cx="953752" cy="432721"/>
          </a:xfrm>
          <a:prstGeom prst="rect">
            <a:avLst/>
          </a:prstGeom>
        </p:spPr>
      </p:pic>
    </p:spTree>
    <p:extLst>
      <p:ext uri="{BB962C8B-B14F-4D97-AF65-F5344CB8AC3E}">
        <p14:creationId xmlns:p14="http://schemas.microsoft.com/office/powerpoint/2010/main" xmlns="" val="1351218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descr="SCS_Low.png"/>
          <p:cNvPicPr>
            <a:picLocks noChangeAspect="1"/>
          </p:cNvPicPr>
          <p:nvPr userDrawn="1"/>
        </p:nvPicPr>
        <p:blipFill>
          <a:blip r:embed="rId2"/>
          <a:stretch>
            <a:fillRect/>
          </a:stretch>
        </p:blipFill>
        <p:spPr>
          <a:xfrm>
            <a:off x="10461878" y="679106"/>
            <a:ext cx="953752" cy="432721"/>
          </a:xfrm>
          <a:prstGeom prst="rect">
            <a:avLst/>
          </a:prstGeom>
        </p:spPr>
      </p:pic>
    </p:spTree>
    <p:extLst>
      <p:ext uri="{BB962C8B-B14F-4D97-AF65-F5344CB8AC3E}">
        <p14:creationId xmlns:p14="http://schemas.microsoft.com/office/powerpoint/2010/main" xmlns="" val="1308155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191504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8" name="Picture 7" descr="SCS_Low.png"/>
          <p:cNvPicPr>
            <a:picLocks noChangeAspect="1"/>
          </p:cNvPicPr>
          <p:nvPr userDrawn="1"/>
        </p:nvPicPr>
        <p:blipFill>
          <a:blip r:embed="rId2"/>
          <a:stretch>
            <a:fillRect/>
          </a:stretch>
        </p:blipFill>
        <p:spPr>
          <a:xfrm>
            <a:off x="10461878" y="679106"/>
            <a:ext cx="953752" cy="432721"/>
          </a:xfrm>
          <a:prstGeom prst="rect">
            <a:avLst/>
          </a:prstGeom>
        </p:spPr>
      </p:pic>
    </p:spTree>
    <p:extLst>
      <p:ext uri="{BB962C8B-B14F-4D97-AF65-F5344CB8AC3E}">
        <p14:creationId xmlns:p14="http://schemas.microsoft.com/office/powerpoint/2010/main" xmlns="" val="2233408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11" name="Picture 10" descr="SCS_Low.png"/>
          <p:cNvPicPr>
            <a:picLocks noChangeAspect="1"/>
          </p:cNvPicPr>
          <p:nvPr userDrawn="1"/>
        </p:nvPicPr>
        <p:blipFill>
          <a:blip r:embed="rId2"/>
          <a:stretch>
            <a:fillRect/>
          </a:stretch>
        </p:blipFill>
        <p:spPr>
          <a:xfrm>
            <a:off x="10461878" y="679106"/>
            <a:ext cx="953752" cy="432721"/>
          </a:xfrm>
          <a:prstGeom prst="rect">
            <a:avLst/>
          </a:prstGeom>
        </p:spPr>
      </p:pic>
    </p:spTree>
    <p:extLst>
      <p:ext uri="{BB962C8B-B14F-4D97-AF65-F5344CB8AC3E}">
        <p14:creationId xmlns:p14="http://schemas.microsoft.com/office/powerpoint/2010/main" xmlns="" val="4091639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descr="SCS_Low.png"/>
          <p:cNvPicPr>
            <a:picLocks noChangeAspect="1"/>
          </p:cNvPicPr>
          <p:nvPr userDrawn="1"/>
        </p:nvPicPr>
        <p:blipFill>
          <a:blip r:embed="rId2"/>
          <a:stretch>
            <a:fillRect/>
          </a:stretch>
        </p:blipFill>
        <p:spPr>
          <a:xfrm>
            <a:off x="10461878" y="679106"/>
            <a:ext cx="953752" cy="432721"/>
          </a:xfrm>
          <a:prstGeom prst="rect">
            <a:avLst/>
          </a:prstGeom>
        </p:spPr>
      </p:pic>
    </p:spTree>
    <p:extLst>
      <p:ext uri="{BB962C8B-B14F-4D97-AF65-F5344CB8AC3E}">
        <p14:creationId xmlns:p14="http://schemas.microsoft.com/office/powerpoint/2010/main" xmlns="" val="3862774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11" name="Picture 10" descr="SCS_Low.png"/>
          <p:cNvPicPr>
            <a:picLocks noChangeAspect="1"/>
          </p:cNvPicPr>
          <p:nvPr userDrawn="1"/>
        </p:nvPicPr>
        <p:blipFill>
          <a:blip r:embed="rId2"/>
          <a:stretch>
            <a:fillRect/>
          </a:stretch>
        </p:blipFill>
        <p:spPr>
          <a:xfrm>
            <a:off x="10461878" y="679106"/>
            <a:ext cx="953752" cy="432721"/>
          </a:xfrm>
          <a:prstGeom prst="rect">
            <a:avLst/>
          </a:prstGeom>
        </p:spPr>
      </p:pic>
    </p:spTree>
    <p:extLst>
      <p:ext uri="{BB962C8B-B14F-4D97-AF65-F5344CB8AC3E}">
        <p14:creationId xmlns:p14="http://schemas.microsoft.com/office/powerpoint/2010/main" xmlns="" val="53844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9" name="Picture 8" descr="SCS_Low.png"/>
          <p:cNvPicPr>
            <a:picLocks noChangeAspect="1"/>
          </p:cNvPicPr>
          <p:nvPr userDrawn="1"/>
        </p:nvPicPr>
        <p:blipFill>
          <a:blip r:embed="rId2"/>
          <a:stretch>
            <a:fillRect/>
          </a:stretch>
        </p:blipFill>
        <p:spPr>
          <a:xfrm>
            <a:off x="10461878" y="679106"/>
            <a:ext cx="953752" cy="432721"/>
          </a:xfrm>
          <a:prstGeom prst="rect">
            <a:avLst/>
          </a:prstGeom>
        </p:spPr>
      </p:pic>
    </p:spTree>
    <p:extLst>
      <p:ext uri="{BB962C8B-B14F-4D97-AF65-F5344CB8AC3E}">
        <p14:creationId xmlns:p14="http://schemas.microsoft.com/office/powerpoint/2010/main" xmlns="" val="20048978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8" name="Picture 7" descr="SCS_Low.png"/>
          <p:cNvPicPr>
            <a:picLocks noChangeAspect="1"/>
          </p:cNvPicPr>
          <p:nvPr userDrawn="1"/>
        </p:nvPicPr>
        <p:blipFill>
          <a:blip r:embed="rId2"/>
          <a:stretch>
            <a:fillRect/>
          </a:stretch>
        </p:blipFill>
        <p:spPr>
          <a:xfrm>
            <a:off x="10461878" y="679106"/>
            <a:ext cx="953752" cy="432721"/>
          </a:xfrm>
          <a:prstGeom prst="rect">
            <a:avLst/>
          </a:prstGeom>
        </p:spPr>
      </p:pic>
    </p:spTree>
    <p:extLst>
      <p:ext uri="{BB962C8B-B14F-4D97-AF65-F5344CB8AC3E}">
        <p14:creationId xmlns:p14="http://schemas.microsoft.com/office/powerpoint/2010/main" xmlns="" val="1647609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8" name="Picture 7" descr="SCS_Low.png"/>
          <p:cNvPicPr>
            <a:picLocks noChangeAspect="1"/>
          </p:cNvPicPr>
          <p:nvPr userDrawn="1"/>
        </p:nvPicPr>
        <p:blipFill>
          <a:blip r:embed="rId2"/>
          <a:stretch>
            <a:fillRect/>
          </a:stretch>
        </p:blipFill>
        <p:spPr>
          <a:xfrm>
            <a:off x="10461878" y="679106"/>
            <a:ext cx="953752" cy="432721"/>
          </a:xfrm>
          <a:prstGeom prst="rect">
            <a:avLst/>
          </a:prstGeom>
        </p:spPr>
      </p:pic>
    </p:spTree>
    <p:extLst>
      <p:ext uri="{BB962C8B-B14F-4D97-AF65-F5344CB8AC3E}">
        <p14:creationId xmlns:p14="http://schemas.microsoft.com/office/powerpoint/2010/main" xmlns="" val="2172993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6/13/2022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6/13/2022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70393571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7.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B80D5-06FB-4DF7-837B-AC0B74355DAB}"/>
              </a:ext>
            </a:extLst>
          </p:cNvPr>
          <p:cNvSpPr>
            <a:spLocks noGrp="1"/>
          </p:cNvSpPr>
          <p:nvPr>
            <p:ph type="ctrTitle"/>
          </p:nvPr>
        </p:nvSpPr>
        <p:spPr/>
        <p:txBody>
          <a:bodyPr/>
          <a:lstStyle/>
          <a:p>
            <a:r>
              <a:rPr lang="en-IN" sz="2000" dirty="0"/>
              <a:t>Enhancing Human Potential in Family Business</a:t>
            </a:r>
          </a:p>
        </p:txBody>
      </p:sp>
      <p:sp>
        <p:nvSpPr>
          <p:cNvPr id="3" name="Subtitle 2">
            <a:extLst>
              <a:ext uri="{FF2B5EF4-FFF2-40B4-BE49-F238E27FC236}">
                <a16:creationId xmlns:a16="http://schemas.microsoft.com/office/drawing/2014/main" xmlns="" id="{4B10793E-6031-4AAB-9E35-0D62FD6AC76F}"/>
              </a:ext>
            </a:extLst>
          </p:cNvPr>
          <p:cNvSpPr>
            <a:spLocks noGrp="1"/>
          </p:cNvSpPr>
          <p:nvPr>
            <p:ph type="subTitle" idx="1"/>
          </p:nvPr>
        </p:nvSpPr>
        <p:spPr>
          <a:xfrm>
            <a:off x="2739696" y="3657597"/>
            <a:ext cx="6815669" cy="1320802"/>
          </a:xfrm>
        </p:spPr>
        <p:txBody>
          <a:bodyPr/>
          <a:lstStyle/>
          <a:p>
            <a:r>
              <a:rPr lang="en-IN" b="1" i="1" dirty="0"/>
              <a:t>Awareness on Family Business Dynamics</a:t>
            </a:r>
          </a:p>
        </p:txBody>
      </p:sp>
      <p:pic>
        <p:nvPicPr>
          <p:cNvPr id="5" name="Picture 4" descr="SCS_Low.png"/>
          <p:cNvPicPr>
            <a:picLocks noChangeAspect="1"/>
          </p:cNvPicPr>
          <p:nvPr/>
        </p:nvPicPr>
        <p:blipFill>
          <a:blip r:embed="rId3"/>
          <a:stretch>
            <a:fillRect/>
          </a:stretch>
        </p:blipFill>
        <p:spPr>
          <a:xfrm>
            <a:off x="4908331" y="1614884"/>
            <a:ext cx="2354317" cy="1068163"/>
          </a:xfrm>
          <a:prstGeom prst="rect">
            <a:avLst/>
          </a:prstGeom>
        </p:spPr>
      </p:pic>
    </p:spTree>
    <p:extLst>
      <p:ext uri="{BB962C8B-B14F-4D97-AF65-F5344CB8AC3E}">
        <p14:creationId xmlns:p14="http://schemas.microsoft.com/office/powerpoint/2010/main" xmlns="" val="235505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B63299-20AD-4FF7-BD8D-26DC9270680A}"/>
              </a:ext>
            </a:extLst>
          </p:cNvPr>
          <p:cNvSpPr>
            <a:spLocks noGrp="1"/>
          </p:cNvSpPr>
          <p:nvPr>
            <p:ph type="title"/>
          </p:nvPr>
        </p:nvSpPr>
        <p:spPr>
          <a:xfrm>
            <a:off x="685192" y="1065821"/>
            <a:ext cx="10515600" cy="1325563"/>
          </a:xfrm>
        </p:spPr>
        <p:txBody>
          <a:bodyPr/>
          <a:lstStyle/>
          <a:p>
            <a:r>
              <a:rPr lang="en-IN" dirty="0"/>
              <a:t>Our Purpose</a:t>
            </a:r>
          </a:p>
        </p:txBody>
      </p:sp>
      <p:sp>
        <p:nvSpPr>
          <p:cNvPr id="3" name="Content Placeholder 2">
            <a:extLst>
              <a:ext uri="{FF2B5EF4-FFF2-40B4-BE49-F238E27FC236}">
                <a16:creationId xmlns:a16="http://schemas.microsoft.com/office/drawing/2014/main" xmlns="" id="{603F2F21-CB37-4590-A9B3-1DA3A579567D}"/>
              </a:ext>
            </a:extLst>
          </p:cNvPr>
          <p:cNvSpPr>
            <a:spLocks noGrp="1"/>
          </p:cNvSpPr>
          <p:nvPr>
            <p:ph idx="1"/>
          </p:nvPr>
        </p:nvSpPr>
        <p:spPr>
          <a:xfrm>
            <a:off x="1180730" y="2476869"/>
            <a:ext cx="10362592" cy="3783253"/>
          </a:xfrm>
        </p:spPr>
        <p:txBody>
          <a:bodyPr>
            <a:noAutofit/>
          </a:bodyPr>
          <a:lstStyle/>
          <a:p>
            <a:r>
              <a:rPr lang="en-IN" sz="1800" dirty="0"/>
              <a:t>To provide Family business with an integrated governance frame work for continuity of family business </a:t>
            </a:r>
          </a:p>
          <a:p>
            <a:pPr lvl="1"/>
            <a:r>
              <a:rPr lang="en-IN" sz="1600" dirty="0"/>
              <a:t>Family, Business and Ownership</a:t>
            </a:r>
          </a:p>
          <a:p>
            <a:r>
              <a:rPr lang="en-IN" sz="1800" dirty="0"/>
              <a:t>To facilitate the process of constitution writing based on the priority and stage of the family business</a:t>
            </a:r>
          </a:p>
          <a:p>
            <a:r>
              <a:rPr lang="en-IN" sz="1800" dirty="0"/>
              <a:t>To enable succession planning through the process of “ Transition”</a:t>
            </a:r>
          </a:p>
          <a:p>
            <a:pPr lvl="1"/>
            <a:r>
              <a:rPr lang="en-IN" sz="1600" dirty="0"/>
              <a:t>Business and Ownership</a:t>
            </a:r>
          </a:p>
          <a:p>
            <a:r>
              <a:rPr lang="en-IN" sz="1800" dirty="0"/>
              <a:t>Developing the next generation for succession</a:t>
            </a:r>
          </a:p>
          <a:p>
            <a:r>
              <a:rPr lang="en-IN" sz="1800" dirty="0"/>
              <a:t>Managing differences through fair process</a:t>
            </a:r>
          </a:p>
          <a:p>
            <a:r>
              <a:rPr lang="en-IN" sz="1800" dirty="0"/>
              <a:t>Adoption of principles of Ownership</a:t>
            </a:r>
          </a:p>
          <a:p>
            <a:r>
              <a:rPr lang="en-IN" sz="1800" dirty="0"/>
              <a:t>Creating an Ethical Will for perpetuity</a:t>
            </a:r>
          </a:p>
          <a:p>
            <a:endParaRPr lang="en-IN" sz="1800" dirty="0"/>
          </a:p>
          <a:p>
            <a:endParaRPr lang="en-IN" sz="1800" dirty="0"/>
          </a:p>
          <a:p>
            <a:pPr marL="0" indent="0">
              <a:buNone/>
            </a:pPr>
            <a:endParaRPr lang="en-IN" sz="1800" dirty="0"/>
          </a:p>
          <a:p>
            <a:endParaRPr lang="en-IN" sz="1800" dirty="0"/>
          </a:p>
          <a:p>
            <a:endParaRPr lang="en-IN" sz="1800" dirty="0"/>
          </a:p>
          <a:p>
            <a:endParaRPr lang="en-IN" sz="1800" dirty="0"/>
          </a:p>
        </p:txBody>
      </p:sp>
      <p:pic>
        <p:nvPicPr>
          <p:cNvPr id="4" name="Picture 3" descr="SCS_Low.png"/>
          <p:cNvPicPr>
            <a:picLocks noChangeAspect="1"/>
          </p:cNvPicPr>
          <p:nvPr/>
        </p:nvPicPr>
        <p:blipFill>
          <a:blip r:embed="rId2"/>
          <a:stretch>
            <a:fillRect/>
          </a:stretch>
        </p:blipFill>
        <p:spPr>
          <a:xfrm>
            <a:off x="10461878" y="679106"/>
            <a:ext cx="953752" cy="432721"/>
          </a:xfrm>
          <a:prstGeom prst="rect">
            <a:avLst/>
          </a:prstGeom>
        </p:spPr>
      </p:pic>
    </p:spTree>
    <p:extLst>
      <p:ext uri="{BB962C8B-B14F-4D97-AF65-F5344CB8AC3E}">
        <p14:creationId xmlns:p14="http://schemas.microsoft.com/office/powerpoint/2010/main" xmlns="" val="3591602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B63299-20AD-4FF7-BD8D-26DC9270680A}"/>
              </a:ext>
            </a:extLst>
          </p:cNvPr>
          <p:cNvSpPr>
            <a:spLocks noGrp="1"/>
          </p:cNvSpPr>
          <p:nvPr>
            <p:ph type="title"/>
          </p:nvPr>
        </p:nvSpPr>
        <p:spPr>
          <a:xfrm>
            <a:off x="838200" y="373362"/>
            <a:ext cx="10515600" cy="1325563"/>
          </a:xfrm>
        </p:spPr>
        <p:txBody>
          <a:bodyPr/>
          <a:lstStyle/>
          <a:p>
            <a:r>
              <a:rPr lang="en-IN" dirty="0"/>
              <a:t>Our Approach</a:t>
            </a:r>
          </a:p>
        </p:txBody>
      </p:sp>
      <p:sp>
        <p:nvSpPr>
          <p:cNvPr id="3" name="Content Placeholder 2">
            <a:extLst>
              <a:ext uri="{FF2B5EF4-FFF2-40B4-BE49-F238E27FC236}">
                <a16:creationId xmlns:a16="http://schemas.microsoft.com/office/drawing/2014/main" xmlns="" id="{603F2F21-CB37-4590-A9B3-1DA3A579567D}"/>
              </a:ext>
            </a:extLst>
          </p:cNvPr>
          <p:cNvSpPr>
            <a:spLocks noGrp="1"/>
          </p:cNvSpPr>
          <p:nvPr>
            <p:ph idx="1"/>
          </p:nvPr>
        </p:nvSpPr>
        <p:spPr>
          <a:xfrm>
            <a:off x="838199" y="1161317"/>
            <a:ext cx="10705123" cy="5098806"/>
          </a:xfrm>
        </p:spPr>
        <p:txBody>
          <a:bodyPr>
            <a:normAutofit/>
          </a:bodyPr>
          <a:lstStyle/>
          <a:p>
            <a:endParaRPr lang="en-IN" dirty="0"/>
          </a:p>
          <a:p>
            <a:endParaRPr lang="en-IN" dirty="0"/>
          </a:p>
          <a:p>
            <a:pPr marL="0" indent="0">
              <a:buNone/>
            </a:pPr>
            <a:endParaRPr lang="en-IN" dirty="0"/>
          </a:p>
          <a:p>
            <a:endParaRPr lang="en-IN" dirty="0"/>
          </a:p>
          <a:p>
            <a:endParaRPr lang="en-IN" dirty="0"/>
          </a:p>
          <a:p>
            <a:endParaRPr lang="en-IN" dirty="0"/>
          </a:p>
        </p:txBody>
      </p:sp>
      <p:graphicFrame>
        <p:nvGraphicFramePr>
          <p:cNvPr id="5" name="Content Placeholder 3">
            <a:extLst>
              <a:ext uri="{FF2B5EF4-FFF2-40B4-BE49-F238E27FC236}">
                <a16:creationId xmlns:a16="http://schemas.microsoft.com/office/drawing/2014/main" xmlns="" id="{A10DF8A3-096E-4D8E-B941-CAF96EE0862B}"/>
              </a:ext>
            </a:extLst>
          </p:cNvPr>
          <p:cNvGraphicFramePr>
            <a:graphicFrameLocks/>
          </p:cNvGraphicFramePr>
          <p:nvPr>
            <p:extLst>
              <p:ext uri="{D42A27DB-BD31-4B8C-83A1-F6EECF244321}">
                <p14:modId xmlns:p14="http://schemas.microsoft.com/office/powerpoint/2010/main" xmlns="" val="3463075815"/>
              </p:ext>
            </p:extLst>
          </p:nvPr>
        </p:nvGraphicFramePr>
        <p:xfrm>
          <a:off x="1198485" y="736847"/>
          <a:ext cx="10218198" cy="5433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SCS_Low.png"/>
          <p:cNvPicPr>
            <a:picLocks noChangeAspect="1"/>
          </p:cNvPicPr>
          <p:nvPr/>
        </p:nvPicPr>
        <p:blipFill>
          <a:blip r:embed="rId6"/>
          <a:stretch>
            <a:fillRect/>
          </a:stretch>
        </p:blipFill>
        <p:spPr>
          <a:xfrm>
            <a:off x="10461878" y="679106"/>
            <a:ext cx="953752" cy="432721"/>
          </a:xfrm>
          <a:prstGeom prst="rect">
            <a:avLst/>
          </a:prstGeom>
        </p:spPr>
      </p:pic>
    </p:spTree>
    <p:extLst>
      <p:ext uri="{BB962C8B-B14F-4D97-AF65-F5344CB8AC3E}">
        <p14:creationId xmlns:p14="http://schemas.microsoft.com/office/powerpoint/2010/main" xmlns="" val="2330576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537" y="620245"/>
            <a:ext cx="9601196" cy="552846"/>
          </a:xfrm>
        </p:spPr>
        <p:txBody>
          <a:bodyPr>
            <a:normAutofit fontScale="90000"/>
          </a:bodyPr>
          <a:lstStyle/>
          <a:p>
            <a:r>
              <a:rPr lang="en-US" sz="3200" dirty="0"/>
              <a:t>Good Culture precedes all success  </a:t>
            </a:r>
          </a:p>
        </p:txBody>
      </p:sp>
      <p:cxnSp>
        <p:nvCxnSpPr>
          <p:cNvPr id="8" name="Straight Arrow Connector 7"/>
          <p:cNvCxnSpPr/>
          <p:nvPr/>
        </p:nvCxnSpPr>
        <p:spPr>
          <a:xfrm flipV="1">
            <a:off x="2590505" y="3166176"/>
            <a:ext cx="685858" cy="321929"/>
          </a:xfrm>
          <a:prstGeom prst="straightConnector1">
            <a:avLst/>
          </a:prstGeom>
          <a:ln w="19050">
            <a:solidFill>
              <a:schemeClr val="bg1">
                <a:lumMod val="65000"/>
              </a:schemeClr>
            </a:solidFill>
            <a:tailEnd type="arrow"/>
          </a:ln>
        </p:spPr>
        <p:style>
          <a:lnRef idx="1">
            <a:schemeClr val="accent4"/>
          </a:lnRef>
          <a:fillRef idx="0">
            <a:schemeClr val="accent4"/>
          </a:fillRef>
          <a:effectRef idx="0">
            <a:schemeClr val="accent4"/>
          </a:effectRef>
          <a:fontRef idx="minor">
            <a:schemeClr val="tx1"/>
          </a:fontRef>
        </p:style>
      </p:cxnSp>
      <p:sp>
        <p:nvSpPr>
          <p:cNvPr id="13" name="Bevel 12"/>
          <p:cNvSpPr/>
          <p:nvPr/>
        </p:nvSpPr>
        <p:spPr>
          <a:xfrm>
            <a:off x="1142584" y="3166176"/>
            <a:ext cx="1371715" cy="796270"/>
          </a:xfrm>
          <a:prstGeom prst="bevel">
            <a:avLst/>
          </a:prstGeom>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5" b="1" dirty="0"/>
              <a:t>Values</a:t>
            </a:r>
          </a:p>
        </p:txBody>
      </p:sp>
      <p:cxnSp>
        <p:nvCxnSpPr>
          <p:cNvPr id="18" name="Straight Arrow Connector 17"/>
          <p:cNvCxnSpPr/>
          <p:nvPr/>
        </p:nvCxnSpPr>
        <p:spPr>
          <a:xfrm>
            <a:off x="2590505" y="3607498"/>
            <a:ext cx="685858" cy="313055"/>
          </a:xfrm>
          <a:prstGeom prst="straightConnector1">
            <a:avLst/>
          </a:prstGeom>
          <a:ln w="19050">
            <a:solidFill>
              <a:schemeClr val="bg1">
                <a:lumMod val="65000"/>
              </a:schemeClr>
            </a:solidFill>
            <a:tailEnd type="arrow"/>
          </a:ln>
        </p:spPr>
        <p:style>
          <a:lnRef idx="1">
            <a:schemeClr val="accent4"/>
          </a:lnRef>
          <a:fillRef idx="0">
            <a:schemeClr val="accent4"/>
          </a:fillRef>
          <a:effectRef idx="0">
            <a:schemeClr val="accent4"/>
          </a:effectRef>
          <a:fontRef idx="minor">
            <a:schemeClr val="tx1"/>
          </a:fontRef>
        </p:style>
      </p:cxnSp>
      <p:sp>
        <p:nvSpPr>
          <p:cNvPr id="21" name="Rounded Rectangle 20"/>
          <p:cNvSpPr/>
          <p:nvPr/>
        </p:nvSpPr>
        <p:spPr>
          <a:xfrm>
            <a:off x="3309265" y="2717488"/>
            <a:ext cx="1219303" cy="609651"/>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5" dirty="0"/>
              <a:t>Ideology</a:t>
            </a:r>
          </a:p>
        </p:txBody>
      </p:sp>
      <p:sp>
        <p:nvSpPr>
          <p:cNvPr id="22" name="Rounded Rectangle 21"/>
          <p:cNvSpPr/>
          <p:nvPr/>
        </p:nvSpPr>
        <p:spPr>
          <a:xfrm>
            <a:off x="3315350" y="3733826"/>
            <a:ext cx="1219303" cy="609651"/>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5" dirty="0"/>
              <a:t>Culture</a:t>
            </a:r>
          </a:p>
        </p:txBody>
      </p:sp>
      <p:grpSp>
        <p:nvGrpSpPr>
          <p:cNvPr id="28" name="Group 27"/>
          <p:cNvGrpSpPr/>
          <p:nvPr/>
        </p:nvGrpSpPr>
        <p:grpSpPr>
          <a:xfrm>
            <a:off x="5333936" y="1147702"/>
            <a:ext cx="1600335" cy="1254818"/>
            <a:chOff x="4428877" y="1094054"/>
            <a:chExt cx="1512168" cy="1185687"/>
          </a:xfrm>
        </p:grpSpPr>
        <p:pic>
          <p:nvPicPr>
            <p:cNvPr id="27" name="Picture 2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00885" y="1094054"/>
              <a:ext cx="1368152" cy="846056"/>
            </a:xfrm>
            <a:prstGeom prst="rect">
              <a:avLst/>
            </a:prstGeom>
          </p:spPr>
        </p:pic>
        <p:sp>
          <p:nvSpPr>
            <p:cNvPr id="23" name="Folded Corner 22"/>
            <p:cNvSpPr/>
            <p:nvPr/>
          </p:nvSpPr>
          <p:spPr>
            <a:xfrm>
              <a:off x="4428877" y="1799927"/>
              <a:ext cx="1512168" cy="479814"/>
            </a:xfrm>
            <a:prstGeom prst="folded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93" b="1" dirty="0">
                  <a:solidFill>
                    <a:schemeClr val="tx1"/>
                  </a:solidFill>
                </a:rPr>
                <a:t>Mission</a:t>
              </a:r>
            </a:p>
          </p:txBody>
        </p:sp>
      </p:grpSp>
      <p:grpSp>
        <p:nvGrpSpPr>
          <p:cNvPr id="30" name="Group 29"/>
          <p:cNvGrpSpPr/>
          <p:nvPr/>
        </p:nvGrpSpPr>
        <p:grpSpPr>
          <a:xfrm>
            <a:off x="5312420" y="4890032"/>
            <a:ext cx="1600335" cy="1368012"/>
            <a:chOff x="4428877" y="4755754"/>
            <a:chExt cx="1512168" cy="1292645"/>
          </a:xfrm>
        </p:grpSpPr>
        <p:pic>
          <p:nvPicPr>
            <p:cNvPr id="29" name="Picture 2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68797" y="4755754"/>
              <a:ext cx="832328" cy="864096"/>
            </a:xfrm>
            <a:prstGeom prst="rect">
              <a:avLst/>
            </a:prstGeom>
          </p:spPr>
        </p:pic>
        <p:sp>
          <p:nvSpPr>
            <p:cNvPr id="26" name="Folded Corner 25"/>
            <p:cNvSpPr/>
            <p:nvPr/>
          </p:nvSpPr>
          <p:spPr>
            <a:xfrm>
              <a:off x="4428877" y="5424569"/>
              <a:ext cx="1512168" cy="623830"/>
            </a:xfrm>
            <a:prstGeom prst="foldedCorner">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93" b="1" dirty="0">
                  <a:solidFill>
                    <a:schemeClr val="tx1"/>
                  </a:solidFill>
                </a:rPr>
                <a:t>Belonging</a:t>
              </a:r>
            </a:p>
          </p:txBody>
        </p:sp>
      </p:grpSp>
      <p:grpSp>
        <p:nvGrpSpPr>
          <p:cNvPr id="32" name="Group 31"/>
          <p:cNvGrpSpPr/>
          <p:nvPr/>
        </p:nvGrpSpPr>
        <p:grpSpPr>
          <a:xfrm>
            <a:off x="5333936" y="3751284"/>
            <a:ext cx="1600335" cy="1143096"/>
            <a:chOff x="4428877" y="3600127"/>
            <a:chExt cx="1512168" cy="1080120"/>
          </a:xfrm>
        </p:grpSpPr>
        <p:pic>
          <p:nvPicPr>
            <p:cNvPr id="31" name="Picture 3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75193" y="3600127"/>
              <a:ext cx="619536" cy="619536"/>
            </a:xfrm>
            <a:prstGeom prst="rect">
              <a:avLst/>
            </a:prstGeom>
          </p:spPr>
        </p:pic>
        <p:sp>
          <p:nvSpPr>
            <p:cNvPr id="25" name="Folded Corner 24"/>
            <p:cNvSpPr/>
            <p:nvPr/>
          </p:nvSpPr>
          <p:spPr>
            <a:xfrm>
              <a:off x="4428877" y="4248199"/>
              <a:ext cx="1512168" cy="432048"/>
            </a:xfrm>
            <a:prstGeom prst="foldedCorne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93" b="1" dirty="0">
                  <a:solidFill>
                    <a:schemeClr val="tx1"/>
                  </a:solidFill>
                </a:rPr>
                <a:t>Governance</a:t>
              </a:r>
            </a:p>
          </p:txBody>
        </p:sp>
      </p:grpSp>
      <p:grpSp>
        <p:nvGrpSpPr>
          <p:cNvPr id="34" name="Group 33"/>
          <p:cNvGrpSpPr/>
          <p:nvPr/>
        </p:nvGrpSpPr>
        <p:grpSpPr>
          <a:xfrm>
            <a:off x="5355452" y="2414199"/>
            <a:ext cx="1600335" cy="1281491"/>
            <a:chOff x="4428877" y="2317229"/>
            <a:chExt cx="1512168" cy="1210890"/>
          </a:xfrm>
        </p:grpSpPr>
        <p:pic>
          <p:nvPicPr>
            <p:cNvPr id="33" name="Picture 3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648467" y="2317229"/>
              <a:ext cx="1072987" cy="706834"/>
            </a:xfrm>
            <a:prstGeom prst="rect">
              <a:avLst/>
            </a:prstGeom>
          </p:spPr>
        </p:pic>
        <p:sp>
          <p:nvSpPr>
            <p:cNvPr id="24" name="Folded Corner 23"/>
            <p:cNvSpPr/>
            <p:nvPr/>
          </p:nvSpPr>
          <p:spPr>
            <a:xfrm>
              <a:off x="4428877" y="2991742"/>
              <a:ext cx="1512168" cy="536377"/>
            </a:xfrm>
            <a:prstGeom prst="foldedCorner">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93" b="1" dirty="0">
                  <a:solidFill>
                    <a:schemeClr val="tx1"/>
                  </a:solidFill>
                </a:rPr>
                <a:t>Performance</a:t>
              </a:r>
            </a:p>
          </p:txBody>
        </p:sp>
      </p:grpSp>
      <p:cxnSp>
        <p:nvCxnSpPr>
          <p:cNvPr id="35" name="Straight Arrow Connector 34"/>
          <p:cNvCxnSpPr/>
          <p:nvPr/>
        </p:nvCxnSpPr>
        <p:spPr>
          <a:xfrm flipV="1">
            <a:off x="4614646" y="2528542"/>
            <a:ext cx="719290" cy="493773"/>
          </a:xfrm>
          <a:prstGeom prst="straightConnector1">
            <a:avLst/>
          </a:prstGeom>
          <a:ln w="19050">
            <a:solidFill>
              <a:schemeClr val="bg1">
                <a:lumMod val="65000"/>
              </a:schemeClr>
            </a:solidFill>
            <a:tailEnd type="arrow"/>
          </a:ln>
        </p:spPr>
        <p:style>
          <a:lnRef idx="1">
            <a:schemeClr val="accent4"/>
          </a:lnRef>
          <a:fillRef idx="0">
            <a:schemeClr val="accent4"/>
          </a:fillRef>
          <a:effectRef idx="0">
            <a:schemeClr val="accent4"/>
          </a:effectRef>
          <a:fontRef idx="minor">
            <a:schemeClr val="tx1"/>
          </a:fontRef>
        </p:style>
      </p:cxnSp>
      <p:cxnSp>
        <p:nvCxnSpPr>
          <p:cNvPr id="37" name="Straight Arrow Connector 36"/>
          <p:cNvCxnSpPr/>
          <p:nvPr/>
        </p:nvCxnSpPr>
        <p:spPr>
          <a:xfrm>
            <a:off x="4614647" y="3120060"/>
            <a:ext cx="659277" cy="444250"/>
          </a:xfrm>
          <a:prstGeom prst="straightConnector1">
            <a:avLst/>
          </a:prstGeom>
          <a:ln w="19050">
            <a:solidFill>
              <a:schemeClr val="bg1">
                <a:lumMod val="65000"/>
              </a:schemeClr>
            </a:solidFill>
            <a:tailEnd type="arrow"/>
          </a:ln>
        </p:spPr>
        <p:style>
          <a:lnRef idx="1">
            <a:schemeClr val="accent4"/>
          </a:lnRef>
          <a:fillRef idx="0">
            <a:schemeClr val="accent4"/>
          </a:fillRef>
          <a:effectRef idx="0">
            <a:schemeClr val="accent4"/>
          </a:effectRef>
          <a:fontRef idx="minor">
            <a:schemeClr val="tx1"/>
          </a:fontRef>
        </p:style>
      </p:cxnSp>
      <p:cxnSp>
        <p:nvCxnSpPr>
          <p:cNvPr id="40" name="Straight Arrow Connector 39"/>
          <p:cNvCxnSpPr/>
          <p:nvPr/>
        </p:nvCxnSpPr>
        <p:spPr>
          <a:xfrm flipV="1">
            <a:off x="4571872" y="3621085"/>
            <a:ext cx="719290" cy="493773"/>
          </a:xfrm>
          <a:prstGeom prst="straightConnector1">
            <a:avLst/>
          </a:prstGeom>
          <a:ln w="19050">
            <a:solidFill>
              <a:schemeClr val="bg1">
                <a:lumMod val="65000"/>
              </a:schemeClr>
            </a:solidFill>
            <a:tailEnd type="arrow"/>
          </a:ln>
        </p:spPr>
        <p:style>
          <a:lnRef idx="1">
            <a:schemeClr val="accent4"/>
          </a:lnRef>
          <a:fillRef idx="0">
            <a:schemeClr val="accent4"/>
          </a:fillRef>
          <a:effectRef idx="0">
            <a:schemeClr val="accent4"/>
          </a:effectRef>
          <a:fontRef idx="minor">
            <a:schemeClr val="tx1"/>
          </a:fontRef>
        </p:style>
      </p:cxnSp>
      <p:cxnSp>
        <p:nvCxnSpPr>
          <p:cNvPr id="41" name="Straight Arrow Connector 40"/>
          <p:cNvCxnSpPr/>
          <p:nvPr/>
        </p:nvCxnSpPr>
        <p:spPr>
          <a:xfrm>
            <a:off x="4601878" y="4246545"/>
            <a:ext cx="659277" cy="554171"/>
          </a:xfrm>
          <a:prstGeom prst="straightConnector1">
            <a:avLst/>
          </a:prstGeom>
          <a:ln w="19050">
            <a:solidFill>
              <a:schemeClr val="bg1">
                <a:lumMod val="65000"/>
              </a:schemeClr>
            </a:solidFill>
            <a:tailEnd type="arrow"/>
          </a:ln>
        </p:spPr>
        <p:style>
          <a:lnRef idx="1">
            <a:schemeClr val="accent4"/>
          </a:lnRef>
          <a:fillRef idx="0">
            <a:schemeClr val="accent4"/>
          </a:fillRef>
          <a:effectRef idx="0">
            <a:schemeClr val="accent4"/>
          </a:effectRef>
          <a:fontRef idx="minor">
            <a:schemeClr val="tx1"/>
          </a:fontRef>
        </p:style>
      </p:cxnSp>
      <p:grpSp>
        <p:nvGrpSpPr>
          <p:cNvPr id="80" name="Group 79"/>
          <p:cNvGrpSpPr/>
          <p:nvPr/>
        </p:nvGrpSpPr>
        <p:grpSpPr>
          <a:xfrm>
            <a:off x="3925001" y="4394028"/>
            <a:ext cx="1180316" cy="1713916"/>
            <a:chOff x="2809532" y="4151949"/>
            <a:chExt cx="1115289" cy="1619492"/>
          </a:xfrm>
        </p:grpSpPr>
        <p:cxnSp>
          <p:nvCxnSpPr>
            <p:cNvPr id="44" name="Straight Connector 43"/>
            <p:cNvCxnSpPr/>
            <p:nvPr/>
          </p:nvCxnSpPr>
          <p:spPr>
            <a:xfrm>
              <a:off x="2809532" y="4151949"/>
              <a:ext cx="0" cy="160841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809532" y="5771440"/>
              <a:ext cx="1115289" cy="1"/>
            </a:xfrm>
            <a:prstGeom prst="straightConnector1">
              <a:avLst/>
            </a:prstGeom>
            <a:ln w="19050">
              <a:solidFill>
                <a:schemeClr val="bg1">
                  <a:lumMod val="65000"/>
                </a:schemeClr>
              </a:solidFill>
              <a:tailEnd type="arrow"/>
            </a:ln>
          </p:spPr>
          <p:style>
            <a:lnRef idx="1">
              <a:schemeClr val="accent4"/>
            </a:lnRef>
            <a:fillRef idx="0">
              <a:schemeClr val="accent4"/>
            </a:fillRef>
            <a:effectRef idx="0">
              <a:schemeClr val="accent4"/>
            </a:effectRef>
            <a:fontRef idx="minor">
              <a:schemeClr val="tx1"/>
            </a:fontRef>
          </p:style>
        </p:cxnSp>
      </p:grpSp>
      <p:grpSp>
        <p:nvGrpSpPr>
          <p:cNvPr id="81" name="Group 80"/>
          <p:cNvGrpSpPr/>
          <p:nvPr/>
        </p:nvGrpSpPr>
        <p:grpSpPr>
          <a:xfrm>
            <a:off x="6873670" y="1804662"/>
            <a:ext cx="1275620" cy="4230861"/>
            <a:chOff x="5797029" y="2026744"/>
            <a:chExt cx="1205343" cy="3997772"/>
          </a:xfrm>
        </p:grpSpPr>
        <p:cxnSp>
          <p:nvCxnSpPr>
            <p:cNvPr id="56" name="Straight Connector 55"/>
            <p:cNvCxnSpPr>
              <a:cxnSpLocks/>
            </p:cNvCxnSpPr>
            <p:nvPr/>
          </p:nvCxnSpPr>
          <p:spPr>
            <a:xfrm>
              <a:off x="6373093" y="2026744"/>
              <a:ext cx="0" cy="399777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797029" y="6011564"/>
              <a:ext cx="57606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797029" y="4536231"/>
              <a:ext cx="57606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797029" y="3265726"/>
              <a:ext cx="57606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797029" y="2037234"/>
              <a:ext cx="57606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2" name="Chevron 71"/>
            <p:cNvSpPr/>
            <p:nvPr/>
          </p:nvSpPr>
          <p:spPr>
            <a:xfrm>
              <a:off x="6665778" y="3478354"/>
              <a:ext cx="336594" cy="484632"/>
            </a:xfrm>
            <a:prstGeom prst="chevron">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5">
                <a:solidFill>
                  <a:schemeClr val="tx1"/>
                </a:solidFill>
              </a:endParaRPr>
            </a:p>
          </p:txBody>
        </p:sp>
      </p:grpSp>
      <p:grpSp>
        <p:nvGrpSpPr>
          <p:cNvPr id="75" name="Group 74"/>
          <p:cNvGrpSpPr/>
          <p:nvPr/>
        </p:nvGrpSpPr>
        <p:grpSpPr>
          <a:xfrm>
            <a:off x="8229782" y="3166177"/>
            <a:ext cx="1295509" cy="1476688"/>
            <a:chOff x="7309198" y="2919734"/>
            <a:chExt cx="1224136" cy="1395333"/>
          </a:xfrm>
        </p:grpSpPr>
        <p:pic>
          <p:nvPicPr>
            <p:cNvPr id="73" name="Picture 7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309198" y="2919734"/>
              <a:ext cx="1224136" cy="1224136"/>
            </a:xfrm>
            <a:prstGeom prst="rect">
              <a:avLst/>
            </a:prstGeom>
          </p:spPr>
        </p:pic>
        <p:sp>
          <p:nvSpPr>
            <p:cNvPr id="74" name="TextBox 73"/>
            <p:cNvSpPr txBox="1"/>
            <p:nvPr/>
          </p:nvSpPr>
          <p:spPr>
            <a:xfrm>
              <a:off x="7422757" y="3981653"/>
              <a:ext cx="1095424" cy="333414"/>
            </a:xfrm>
            <a:prstGeom prst="rect">
              <a:avLst/>
            </a:prstGeom>
            <a:noFill/>
          </p:spPr>
          <p:txBody>
            <a:bodyPr wrap="none" rtlCol="0">
              <a:spAutoFit/>
            </a:bodyPr>
            <a:lstStyle/>
            <a:p>
              <a:pPr algn="ctr"/>
              <a:r>
                <a:rPr lang="en-US" sz="1693" b="1" dirty="0"/>
                <a:t>Institution</a:t>
              </a:r>
            </a:p>
          </p:txBody>
        </p:sp>
      </p:grpSp>
      <p:sp>
        <p:nvSpPr>
          <p:cNvPr id="76" name="Chevron 75"/>
          <p:cNvSpPr/>
          <p:nvPr/>
        </p:nvSpPr>
        <p:spPr>
          <a:xfrm>
            <a:off x="9642008" y="3609101"/>
            <a:ext cx="356219" cy="512888"/>
          </a:xfrm>
          <a:prstGeom prst="chevron">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5">
              <a:solidFill>
                <a:schemeClr val="tx1"/>
              </a:solidFill>
            </a:endParaRPr>
          </a:p>
        </p:txBody>
      </p:sp>
      <p:grpSp>
        <p:nvGrpSpPr>
          <p:cNvPr id="79" name="Group 78"/>
          <p:cNvGrpSpPr/>
          <p:nvPr/>
        </p:nvGrpSpPr>
        <p:grpSpPr>
          <a:xfrm>
            <a:off x="10058736" y="3226272"/>
            <a:ext cx="1135119" cy="1317648"/>
            <a:chOff x="8605341" y="3048526"/>
            <a:chExt cx="1072582" cy="1245055"/>
          </a:xfrm>
        </p:grpSpPr>
        <p:pic>
          <p:nvPicPr>
            <p:cNvPr id="77" name="Picture 7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658453" y="3048526"/>
              <a:ext cx="955000" cy="983649"/>
            </a:xfrm>
            <a:prstGeom prst="rect">
              <a:avLst/>
            </a:prstGeom>
          </p:spPr>
        </p:pic>
        <p:sp>
          <p:nvSpPr>
            <p:cNvPr id="78" name="TextBox 77"/>
            <p:cNvSpPr txBox="1"/>
            <p:nvPr/>
          </p:nvSpPr>
          <p:spPr>
            <a:xfrm>
              <a:off x="8605341" y="3960167"/>
              <a:ext cx="1072582" cy="333414"/>
            </a:xfrm>
            <a:prstGeom prst="rect">
              <a:avLst/>
            </a:prstGeom>
            <a:noFill/>
          </p:spPr>
          <p:txBody>
            <a:bodyPr wrap="none" rtlCol="0">
              <a:spAutoFit/>
            </a:bodyPr>
            <a:lstStyle/>
            <a:p>
              <a:r>
                <a:rPr lang="en-US" sz="1693" b="1" dirty="0"/>
                <a:t>Perpetuity</a:t>
              </a:r>
            </a:p>
          </p:txBody>
        </p:sp>
      </p:grpSp>
      <p:pic>
        <p:nvPicPr>
          <p:cNvPr id="42" name="Picture 41" descr="SCS_Low.png"/>
          <p:cNvPicPr>
            <a:picLocks noChangeAspect="1"/>
          </p:cNvPicPr>
          <p:nvPr/>
        </p:nvPicPr>
        <p:blipFill>
          <a:blip r:embed="rId8"/>
          <a:stretch>
            <a:fillRect/>
          </a:stretch>
        </p:blipFill>
        <p:spPr>
          <a:xfrm>
            <a:off x="10461878" y="679106"/>
            <a:ext cx="953752" cy="432721"/>
          </a:xfrm>
          <a:prstGeom prst="rect">
            <a:avLst/>
          </a:prstGeom>
        </p:spPr>
      </p:pic>
    </p:spTree>
    <p:extLst>
      <p:ext uri="{BB962C8B-B14F-4D97-AF65-F5344CB8AC3E}">
        <p14:creationId xmlns:p14="http://schemas.microsoft.com/office/powerpoint/2010/main" xmlns="" val="95930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22" grpId="0" animBg="1"/>
      <p:bldP spid="7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059890-1645-463A-AA0D-A1E9C861453F}"/>
              </a:ext>
            </a:extLst>
          </p:cNvPr>
          <p:cNvSpPr>
            <a:spLocks noGrp="1"/>
          </p:cNvSpPr>
          <p:nvPr>
            <p:ph type="title"/>
          </p:nvPr>
        </p:nvSpPr>
        <p:spPr>
          <a:xfrm>
            <a:off x="1295402" y="972705"/>
            <a:ext cx="9601196" cy="1303867"/>
          </a:xfrm>
        </p:spPr>
        <p:txBody>
          <a:bodyPr/>
          <a:lstStyle/>
          <a:p>
            <a:r>
              <a:rPr lang="en-IN" dirty="0"/>
              <a:t>Family Business Facts</a:t>
            </a:r>
          </a:p>
        </p:txBody>
      </p:sp>
      <p:sp>
        <p:nvSpPr>
          <p:cNvPr id="3" name="Content Placeholder 2">
            <a:extLst>
              <a:ext uri="{FF2B5EF4-FFF2-40B4-BE49-F238E27FC236}">
                <a16:creationId xmlns:a16="http://schemas.microsoft.com/office/drawing/2014/main" xmlns="" id="{3A33D2C5-59D0-4E1F-986B-4F9BFF494A55}"/>
              </a:ext>
            </a:extLst>
          </p:cNvPr>
          <p:cNvSpPr>
            <a:spLocks noGrp="1"/>
          </p:cNvSpPr>
          <p:nvPr>
            <p:ph idx="1"/>
          </p:nvPr>
        </p:nvSpPr>
        <p:spPr/>
        <p:txBody>
          <a:bodyPr/>
          <a:lstStyle/>
          <a:p>
            <a:r>
              <a:rPr lang="en-IN" dirty="0"/>
              <a:t>Family Business contributes </a:t>
            </a:r>
          </a:p>
          <a:p>
            <a:pPr lvl="1"/>
            <a:r>
              <a:rPr lang="en-IN" dirty="0"/>
              <a:t>60 % of the GDP</a:t>
            </a:r>
          </a:p>
          <a:p>
            <a:pPr lvl="1"/>
            <a:r>
              <a:rPr lang="en-IN" dirty="0"/>
              <a:t>55 % of the employment</a:t>
            </a:r>
          </a:p>
          <a:p>
            <a:pPr lvl="1"/>
            <a:r>
              <a:rPr lang="en-IN" dirty="0"/>
              <a:t>55 % of Market Capitalization</a:t>
            </a:r>
          </a:p>
          <a:p>
            <a:pPr marL="457200" lvl="1" indent="0">
              <a:buNone/>
            </a:pPr>
            <a:r>
              <a:rPr lang="en-IN" dirty="0"/>
              <a:t>They outperform non-family run business</a:t>
            </a:r>
          </a:p>
          <a:p>
            <a:pPr marL="457200" lvl="1" indent="0">
              <a:buNone/>
            </a:pPr>
            <a:endParaRPr lang="en-IN" dirty="0"/>
          </a:p>
          <a:p>
            <a:pPr marL="457200" lvl="1" indent="0">
              <a:buNone/>
            </a:pPr>
            <a:r>
              <a:rPr lang="en-IN" dirty="0"/>
              <a:t>However  only 4 % of the family business survive beyond third generation</a:t>
            </a:r>
          </a:p>
          <a:p>
            <a:endParaRPr lang="en-IN" dirty="0"/>
          </a:p>
        </p:txBody>
      </p:sp>
      <p:pic>
        <p:nvPicPr>
          <p:cNvPr id="4" name="Picture 3">
            <a:extLst>
              <a:ext uri="{FF2B5EF4-FFF2-40B4-BE49-F238E27FC236}">
                <a16:creationId xmlns:a16="http://schemas.microsoft.com/office/drawing/2014/main" xmlns="" id="{DC22DB7D-68FB-48CD-A059-271EA8CE2624}"/>
              </a:ext>
            </a:extLst>
          </p:cNvPr>
          <p:cNvPicPr>
            <a:picLocks noChangeAspect="1"/>
          </p:cNvPicPr>
          <p:nvPr/>
        </p:nvPicPr>
        <p:blipFill>
          <a:blip r:embed="rId2"/>
          <a:stretch>
            <a:fillRect/>
          </a:stretch>
        </p:blipFill>
        <p:spPr>
          <a:xfrm>
            <a:off x="6941368" y="3000915"/>
            <a:ext cx="2419350" cy="1666875"/>
          </a:xfrm>
          <a:prstGeom prst="rect">
            <a:avLst/>
          </a:prstGeom>
        </p:spPr>
      </p:pic>
    </p:spTree>
    <p:extLst>
      <p:ext uri="{BB962C8B-B14F-4D97-AF65-F5344CB8AC3E}">
        <p14:creationId xmlns:p14="http://schemas.microsoft.com/office/powerpoint/2010/main" xmlns="" val="4020892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81024"/>
            <a:ext cx="9601196" cy="1303867"/>
          </a:xfrm>
        </p:spPr>
        <p:txBody>
          <a:bodyPr/>
          <a:lstStyle/>
          <a:p>
            <a:r>
              <a:rPr lang="en-US" sz="2540" b="1" dirty="0"/>
              <a:t>Family  Business: Premature  Mortality</a:t>
            </a:r>
            <a:endParaRPr lang="en-IN" sz="2540" b="1" dirty="0"/>
          </a:p>
        </p:txBody>
      </p:sp>
      <p:cxnSp>
        <p:nvCxnSpPr>
          <p:cNvPr id="11" name="Straight Connector 10"/>
          <p:cNvCxnSpPr/>
          <p:nvPr/>
        </p:nvCxnSpPr>
        <p:spPr>
          <a:xfrm flipV="1">
            <a:off x="6683317" y="2590729"/>
            <a:ext cx="708192" cy="670724"/>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4316083" y="2590729"/>
            <a:ext cx="865440" cy="6707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9" idx="1"/>
          </p:cNvCxnSpPr>
          <p:nvPr/>
        </p:nvCxnSpPr>
        <p:spPr>
          <a:xfrm>
            <a:off x="3451588" y="3833001"/>
            <a:ext cx="1577523"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59523" y="3871105"/>
            <a:ext cx="207990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689131" y="4424855"/>
            <a:ext cx="1408386" cy="6096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6692483" y="4336222"/>
            <a:ext cx="1022110" cy="77180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2438093" y="1142808"/>
            <a:ext cx="2519274" cy="1447922"/>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82" b="1" dirty="0"/>
              <a:t>First time entrepreneurs </a:t>
            </a:r>
          </a:p>
          <a:p>
            <a:pPr marL="181446" indent="-181446">
              <a:buFont typeface="Arial" pitchFamily="34" charset="0"/>
              <a:buChar char="•"/>
            </a:pPr>
            <a:r>
              <a:rPr lang="en-US" sz="1270" dirty="0"/>
              <a:t>not interested in family perpetuity </a:t>
            </a:r>
          </a:p>
          <a:p>
            <a:pPr marL="181446" indent="-181446">
              <a:buFont typeface="Arial" pitchFamily="34" charset="0"/>
              <a:buChar char="•"/>
            </a:pPr>
            <a:r>
              <a:rPr lang="en-US" sz="1270" dirty="0"/>
              <a:t>unable to let go</a:t>
            </a:r>
          </a:p>
          <a:p>
            <a:pPr marL="181446" indent="-181446">
              <a:buFont typeface="Arial" pitchFamily="34" charset="0"/>
              <a:buChar char="•"/>
            </a:pPr>
            <a:r>
              <a:rPr lang="en-US" sz="1270" dirty="0"/>
              <a:t>sells out early to retire wealthy</a:t>
            </a:r>
          </a:p>
        </p:txBody>
      </p:sp>
      <p:sp>
        <p:nvSpPr>
          <p:cNvPr id="34" name="Rounded Rectangle 33"/>
          <p:cNvSpPr/>
          <p:nvPr/>
        </p:nvSpPr>
        <p:spPr>
          <a:xfrm>
            <a:off x="6683317" y="1142808"/>
            <a:ext cx="2613352" cy="1447922"/>
          </a:xfrm>
          <a:prstGeom prst="roundRect">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82" b="1" dirty="0"/>
              <a:t>Second generation </a:t>
            </a:r>
          </a:p>
          <a:p>
            <a:pPr marL="181446" indent="-181446">
              <a:buFont typeface="Arial" pitchFamily="34" charset="0"/>
              <a:buChar char="•"/>
            </a:pPr>
            <a:r>
              <a:rPr lang="en-US" sz="1270" dirty="0"/>
              <a:t>not interested in joining Family Business</a:t>
            </a:r>
          </a:p>
          <a:p>
            <a:pPr marL="181446" indent="-181446">
              <a:buFont typeface="Arial" pitchFamily="34" charset="0"/>
              <a:buChar char="•"/>
            </a:pPr>
            <a:r>
              <a:rPr lang="en-US" sz="1270" dirty="0"/>
              <a:t>lack of business skills</a:t>
            </a:r>
          </a:p>
          <a:p>
            <a:pPr marL="181446" indent="-181446">
              <a:buFont typeface="Arial" pitchFamily="34" charset="0"/>
              <a:buChar char="•"/>
            </a:pPr>
            <a:r>
              <a:rPr lang="en-US" sz="1270" dirty="0"/>
              <a:t>Sibling disagreements</a:t>
            </a:r>
          </a:p>
          <a:p>
            <a:endParaRPr lang="en-US" sz="1270" dirty="0"/>
          </a:p>
        </p:txBody>
      </p:sp>
      <p:sp>
        <p:nvSpPr>
          <p:cNvPr id="36" name="Rounded Rectangle 35"/>
          <p:cNvSpPr/>
          <p:nvPr/>
        </p:nvSpPr>
        <p:spPr>
          <a:xfrm>
            <a:off x="7353040" y="4979977"/>
            <a:ext cx="2232798" cy="1234436"/>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82" b="1" dirty="0"/>
              <a:t>Inter-generational disagreement</a:t>
            </a:r>
          </a:p>
        </p:txBody>
      </p:sp>
      <p:sp>
        <p:nvSpPr>
          <p:cNvPr id="37" name="Rounded Rectangle 36"/>
          <p:cNvSpPr/>
          <p:nvPr/>
        </p:nvSpPr>
        <p:spPr>
          <a:xfrm>
            <a:off x="2327747" y="5003717"/>
            <a:ext cx="2232798" cy="1234436"/>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82" b="1" dirty="0"/>
              <a:t>Poor Succession Planning</a:t>
            </a:r>
          </a:p>
        </p:txBody>
      </p:sp>
      <p:sp>
        <p:nvSpPr>
          <p:cNvPr id="38" name="Rounded Rectangle 37"/>
          <p:cNvSpPr/>
          <p:nvPr/>
        </p:nvSpPr>
        <p:spPr>
          <a:xfrm>
            <a:off x="7902142" y="3322526"/>
            <a:ext cx="2232798" cy="1234436"/>
          </a:xfrm>
          <a:prstGeom prst="round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82" b="1" dirty="0"/>
              <a:t>Relationship – Differences in family relationship &amp; emotional discord</a:t>
            </a:r>
          </a:p>
        </p:txBody>
      </p:sp>
      <p:sp>
        <p:nvSpPr>
          <p:cNvPr id="40" name="Rounded Rectangle 39"/>
          <p:cNvSpPr/>
          <p:nvPr/>
        </p:nvSpPr>
        <p:spPr>
          <a:xfrm>
            <a:off x="1599822" y="3263783"/>
            <a:ext cx="2232798" cy="1234436"/>
          </a:xfrm>
          <a:prstGeom prst="roundRect">
            <a:avLst/>
          </a:prstGeom>
          <a:solidFill>
            <a:srgbClr val="0099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82" b="1" dirty="0"/>
              <a:t>Low Professionalization</a:t>
            </a:r>
          </a:p>
        </p:txBody>
      </p:sp>
      <p:sp>
        <p:nvSpPr>
          <p:cNvPr id="9" name="Rounded Rectangle 8"/>
          <p:cNvSpPr/>
          <p:nvPr/>
        </p:nvSpPr>
        <p:spPr>
          <a:xfrm>
            <a:off x="5029110" y="3109040"/>
            <a:ext cx="1730413" cy="1447922"/>
          </a:xfrm>
          <a:prstGeom prst="roundRect">
            <a:avLst/>
          </a:prstGeom>
          <a:solidFill>
            <a:srgbClr val="9966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5" dirty="0"/>
              <a:t>Indicative Reasons</a:t>
            </a:r>
          </a:p>
        </p:txBody>
      </p:sp>
      <p:pic>
        <p:nvPicPr>
          <p:cNvPr id="21" name="Picture 20" descr="SCS_Low.png"/>
          <p:cNvPicPr>
            <a:picLocks noChangeAspect="1"/>
          </p:cNvPicPr>
          <p:nvPr/>
        </p:nvPicPr>
        <p:blipFill>
          <a:blip r:embed="rId2"/>
          <a:stretch>
            <a:fillRect/>
          </a:stretch>
        </p:blipFill>
        <p:spPr>
          <a:xfrm>
            <a:off x="10461878" y="679106"/>
            <a:ext cx="953752" cy="432721"/>
          </a:xfrm>
          <a:prstGeom prst="rect">
            <a:avLst/>
          </a:prstGeom>
        </p:spPr>
      </p:pic>
    </p:spTree>
    <p:extLst>
      <p:ext uri="{BB962C8B-B14F-4D97-AF65-F5344CB8AC3E}">
        <p14:creationId xmlns:p14="http://schemas.microsoft.com/office/powerpoint/2010/main" xmlns="" val="197374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8" grpId="0" animBg="1"/>
      <p:bldP spid="40"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09601" y="431314"/>
            <a:ext cx="10972800" cy="914196"/>
          </a:xfrm>
        </p:spPr>
        <p:txBody>
          <a:bodyPr>
            <a:normAutofit/>
          </a:bodyPr>
          <a:lstStyle/>
          <a:p>
            <a:r>
              <a:rPr lang="en-US" sz="4000" dirty="0"/>
              <a:t>Major Risk Areas in a Family Business System</a:t>
            </a:r>
          </a:p>
        </p:txBody>
      </p:sp>
      <p:pic>
        <p:nvPicPr>
          <p:cNvPr id="5" name="Picture 2" descr="D:\Business_Data\FY 2014-15\PFBI\BFF Material\BFF-Unit1\40.pn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5911" t="34403" r="17048" b="15409"/>
          <a:stretch/>
        </p:blipFill>
        <p:spPr bwMode="auto">
          <a:xfrm>
            <a:off x="3436736" y="1295226"/>
            <a:ext cx="5627365" cy="48570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SCS_Low.png"/>
          <p:cNvPicPr>
            <a:picLocks noChangeAspect="1"/>
          </p:cNvPicPr>
          <p:nvPr/>
        </p:nvPicPr>
        <p:blipFill>
          <a:blip r:embed="rId3"/>
          <a:stretch>
            <a:fillRect/>
          </a:stretch>
        </p:blipFill>
        <p:spPr>
          <a:xfrm>
            <a:off x="10577488" y="679106"/>
            <a:ext cx="953752" cy="432721"/>
          </a:xfrm>
          <a:prstGeom prst="rect">
            <a:avLst/>
          </a:prstGeom>
        </p:spPr>
      </p:pic>
    </p:spTree>
    <p:extLst>
      <p:ext uri="{BB962C8B-B14F-4D97-AF65-F5344CB8AC3E}">
        <p14:creationId xmlns:p14="http://schemas.microsoft.com/office/powerpoint/2010/main" xmlns="" val="2600976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A340B7A-3773-4273-89D2-7D9F3ABE8061}"/>
              </a:ext>
            </a:extLst>
          </p:cNvPr>
          <p:cNvPicPr>
            <a:picLocks noChangeAspect="1"/>
          </p:cNvPicPr>
          <p:nvPr/>
        </p:nvPicPr>
        <p:blipFill>
          <a:blip r:embed="rId2"/>
          <a:stretch>
            <a:fillRect/>
          </a:stretch>
        </p:blipFill>
        <p:spPr>
          <a:xfrm>
            <a:off x="2678235" y="1408386"/>
            <a:ext cx="6657975" cy="4451939"/>
          </a:xfrm>
          <a:prstGeom prst="rect">
            <a:avLst/>
          </a:prstGeom>
        </p:spPr>
      </p:pic>
      <p:pic>
        <p:nvPicPr>
          <p:cNvPr id="4" name="Picture 3" descr="SCS_Low.png"/>
          <p:cNvPicPr>
            <a:picLocks noChangeAspect="1"/>
          </p:cNvPicPr>
          <p:nvPr/>
        </p:nvPicPr>
        <p:blipFill>
          <a:blip r:embed="rId3"/>
          <a:stretch>
            <a:fillRect/>
          </a:stretch>
        </p:blipFill>
        <p:spPr>
          <a:xfrm>
            <a:off x="10461878" y="679106"/>
            <a:ext cx="953752" cy="432721"/>
          </a:xfrm>
          <a:prstGeom prst="rect">
            <a:avLst/>
          </a:prstGeom>
        </p:spPr>
      </p:pic>
    </p:spTree>
    <p:extLst>
      <p:ext uri="{BB962C8B-B14F-4D97-AF65-F5344CB8AC3E}">
        <p14:creationId xmlns:p14="http://schemas.microsoft.com/office/powerpoint/2010/main" xmlns="" val="1651051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380463"/>
            <a:ext cx="9601196" cy="1303867"/>
          </a:xfrm>
        </p:spPr>
        <p:txBody>
          <a:bodyPr>
            <a:normAutofit/>
          </a:bodyPr>
          <a:lstStyle/>
          <a:p>
            <a:r>
              <a:rPr lang="en-US" sz="3600" dirty="0"/>
              <a:t>The Family Constitution</a:t>
            </a:r>
          </a:p>
        </p:txBody>
      </p:sp>
      <p:sp>
        <p:nvSpPr>
          <p:cNvPr id="7" name="Title 1"/>
          <p:cNvSpPr txBox="1">
            <a:spLocks/>
          </p:cNvSpPr>
          <p:nvPr/>
        </p:nvSpPr>
        <p:spPr>
          <a:xfrm>
            <a:off x="2167779" y="2590729"/>
            <a:ext cx="8059627" cy="1905160"/>
          </a:xfrm>
          <a:prstGeom prst="rect">
            <a:avLst/>
          </a:prstGeom>
        </p:spPr>
        <p:txBody>
          <a:bodyPr lIns="94832" tIns="47416" rIns="94832" bIns="47416" anchor="ctr"/>
          <a:lstStyle>
            <a:lvl1pPr algn="l" defTabSz="948324" rtl="0" eaLnBrk="1" latinLnBrk="0" hangingPunct="1">
              <a:spcBef>
                <a:spcPct val="0"/>
              </a:spcBef>
              <a:buNone/>
              <a:defRPr sz="3000" kern="1200">
                <a:solidFill>
                  <a:schemeClr val="tx1"/>
                </a:solidFill>
                <a:latin typeface="+mj-lt"/>
                <a:ea typeface="+mj-ea"/>
                <a:cs typeface="+mj-cs"/>
              </a:defRPr>
            </a:lvl1pPr>
          </a:lstStyle>
          <a:p>
            <a:pPr marL="342900" indent="-342900">
              <a:lnSpc>
                <a:spcPct val="150000"/>
              </a:lnSpc>
              <a:spcBef>
                <a:spcPct val="50000"/>
              </a:spcBef>
              <a:buFont typeface="Arial" pitchFamily="34" charset="0"/>
              <a:buChar char="•"/>
            </a:pPr>
            <a:endParaRPr lang="en-US" sz="2000" dirty="0">
              <a:cs typeface="Arial" pitchFamily="34" charset="0"/>
            </a:endParaRPr>
          </a:p>
        </p:txBody>
      </p:sp>
      <p:sp>
        <p:nvSpPr>
          <p:cNvPr id="5" name="Rectangle 4"/>
          <p:cNvSpPr/>
          <p:nvPr/>
        </p:nvSpPr>
        <p:spPr>
          <a:xfrm>
            <a:off x="1964594" y="1676253"/>
            <a:ext cx="8262812" cy="3962733"/>
          </a:xfrm>
          <a:prstGeom prst="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17062" lvl="1" indent="-342900" algn="just">
              <a:lnSpc>
                <a:spcPct val="150000"/>
              </a:lnSpc>
              <a:buFont typeface="Arial" pitchFamily="34" charset="0"/>
              <a:buChar char="•"/>
            </a:pPr>
            <a:r>
              <a:rPr lang="en-US" dirty="0">
                <a:solidFill>
                  <a:schemeClr val="tx1"/>
                </a:solidFill>
              </a:rPr>
              <a:t>Crystalize a family constitution - robust way of managing family like a business</a:t>
            </a:r>
          </a:p>
          <a:p>
            <a:pPr lvl="1" algn="just">
              <a:lnSpc>
                <a:spcPct val="150000"/>
              </a:lnSpc>
            </a:pPr>
            <a:endParaRPr lang="en-US" sz="1000" dirty="0">
              <a:solidFill>
                <a:schemeClr val="tx1"/>
              </a:solidFill>
            </a:endParaRPr>
          </a:p>
          <a:p>
            <a:pPr marL="817062" lvl="1" indent="-342900" algn="just">
              <a:lnSpc>
                <a:spcPct val="150000"/>
              </a:lnSpc>
              <a:buFont typeface="Arial" pitchFamily="34" charset="0"/>
              <a:buChar char="•"/>
            </a:pPr>
            <a:r>
              <a:rPr lang="en-US" dirty="0">
                <a:solidFill>
                  <a:schemeClr val="tx1"/>
                </a:solidFill>
              </a:rPr>
              <a:t>Family constitution - captures all aspects of governance that the family believes will guide progress of the family business</a:t>
            </a:r>
          </a:p>
          <a:p>
            <a:pPr marL="817062" lvl="1" indent="-342900" algn="just">
              <a:lnSpc>
                <a:spcPct val="150000"/>
              </a:lnSpc>
              <a:buFont typeface="Arial" pitchFamily="34" charset="0"/>
              <a:buChar char="•"/>
            </a:pPr>
            <a:endParaRPr lang="en-US" sz="1000" dirty="0">
              <a:solidFill>
                <a:schemeClr val="tx1"/>
              </a:solidFill>
            </a:endParaRPr>
          </a:p>
          <a:p>
            <a:pPr marL="817062" lvl="1" indent="-342900" algn="just">
              <a:lnSpc>
                <a:spcPct val="150000"/>
              </a:lnSpc>
              <a:buFont typeface="Arial" pitchFamily="34" charset="0"/>
              <a:buChar char="•"/>
            </a:pPr>
            <a:r>
              <a:rPr lang="en-US" dirty="0">
                <a:solidFill>
                  <a:schemeClr val="tx1"/>
                </a:solidFill>
              </a:rPr>
              <a:t>The participative process - enables alignment, synergy and personal development within the family </a:t>
            </a:r>
          </a:p>
        </p:txBody>
      </p:sp>
      <p:pic>
        <p:nvPicPr>
          <p:cNvPr id="6" name="Picture 5" descr="SCS_Low.png"/>
          <p:cNvPicPr>
            <a:picLocks noChangeAspect="1"/>
          </p:cNvPicPr>
          <p:nvPr/>
        </p:nvPicPr>
        <p:blipFill>
          <a:blip r:embed="rId3"/>
          <a:stretch>
            <a:fillRect/>
          </a:stretch>
        </p:blipFill>
        <p:spPr>
          <a:xfrm>
            <a:off x="10461878" y="679106"/>
            <a:ext cx="953752" cy="432721"/>
          </a:xfrm>
          <a:prstGeom prst="rect">
            <a:avLst/>
          </a:prstGeom>
        </p:spPr>
      </p:pic>
    </p:spTree>
    <p:extLst>
      <p:ext uri="{BB962C8B-B14F-4D97-AF65-F5344CB8AC3E}">
        <p14:creationId xmlns:p14="http://schemas.microsoft.com/office/powerpoint/2010/main" xmlns="" val="4150872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586" y="276601"/>
            <a:ext cx="9601196" cy="1303867"/>
          </a:xfrm>
        </p:spPr>
        <p:txBody>
          <a:bodyPr/>
          <a:lstStyle/>
          <a:p>
            <a:r>
              <a:rPr lang="en-US" sz="2400" dirty="0"/>
              <a:t>A typical Constitution may illustratively cover the following:</a:t>
            </a:r>
          </a:p>
        </p:txBody>
      </p:sp>
      <p:grpSp>
        <p:nvGrpSpPr>
          <p:cNvPr id="52" name="Group 51"/>
          <p:cNvGrpSpPr/>
          <p:nvPr/>
        </p:nvGrpSpPr>
        <p:grpSpPr>
          <a:xfrm>
            <a:off x="2100051" y="1305904"/>
            <a:ext cx="1896383" cy="1404477"/>
            <a:chOff x="612453" y="1233957"/>
            <a:chExt cx="2016224" cy="1327101"/>
          </a:xfrm>
        </p:grpSpPr>
        <p:sp>
          <p:nvSpPr>
            <p:cNvPr id="5" name="Rounded Rectangle 4"/>
            <p:cNvSpPr/>
            <p:nvPr/>
          </p:nvSpPr>
          <p:spPr>
            <a:xfrm>
              <a:off x="612453" y="1233957"/>
              <a:ext cx="2016224" cy="1327101"/>
            </a:xfrm>
            <a:prstGeom prst="roundRect">
              <a:avLst/>
            </a:prstGeom>
            <a:solidFill>
              <a:schemeClr val="bg1"/>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1452" y="1943943"/>
              <a:ext cx="1845217" cy="494395"/>
            </a:xfrm>
            <a:prstGeom prst="rect">
              <a:avLst/>
            </a:prstGeom>
            <a:noFill/>
          </p:spPr>
          <p:txBody>
            <a:bodyPr wrap="square" rtlCol="0">
              <a:spAutoFit/>
            </a:bodyPr>
            <a:lstStyle/>
            <a:p>
              <a:pPr algn="ctr"/>
              <a:r>
                <a:rPr lang="en-US" sz="1400" b="1" dirty="0">
                  <a:solidFill>
                    <a:sysClr val="windowText" lastClr="000000"/>
                  </a:solidFill>
                </a:rPr>
                <a:t>Family jobs for future generation</a:t>
              </a:r>
            </a:p>
          </p:txBody>
        </p:sp>
        <p:pic>
          <p:nvPicPr>
            <p:cNvPr id="39" name="Picture 38"/>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133854" y="1357893"/>
              <a:ext cx="973421" cy="730066"/>
            </a:xfrm>
            <a:prstGeom prst="rect">
              <a:avLst/>
            </a:prstGeom>
            <a:ln>
              <a:noFill/>
            </a:ln>
            <a:effectLst>
              <a:softEdge rad="112500"/>
            </a:effectLst>
          </p:spPr>
        </p:pic>
      </p:grpSp>
      <p:grpSp>
        <p:nvGrpSpPr>
          <p:cNvPr id="53" name="Group 52"/>
          <p:cNvGrpSpPr/>
          <p:nvPr/>
        </p:nvGrpSpPr>
        <p:grpSpPr>
          <a:xfrm>
            <a:off x="4199618" y="1338666"/>
            <a:ext cx="1896383" cy="1371715"/>
            <a:chOff x="2844701" y="1264914"/>
            <a:chExt cx="2016224" cy="1296144"/>
          </a:xfrm>
        </p:grpSpPr>
        <p:sp>
          <p:nvSpPr>
            <p:cNvPr id="8" name="Rounded Rectangle 7"/>
            <p:cNvSpPr/>
            <p:nvPr/>
          </p:nvSpPr>
          <p:spPr>
            <a:xfrm>
              <a:off x="2844701" y="1264914"/>
              <a:ext cx="2016224" cy="1296144"/>
            </a:xfrm>
            <a:prstGeom prst="roundRect">
              <a:avLst/>
            </a:prstGeom>
            <a:solidFill>
              <a:schemeClr val="bg1"/>
            </a:solidFill>
            <a:ln>
              <a:noFill/>
            </a:ln>
            <a:effectLst>
              <a:glow rad="635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2930203" y="2140222"/>
              <a:ext cx="1845217" cy="290821"/>
            </a:xfrm>
            <a:prstGeom prst="rect">
              <a:avLst/>
            </a:prstGeom>
            <a:noFill/>
          </p:spPr>
          <p:txBody>
            <a:bodyPr wrap="square" rtlCol="0">
              <a:spAutoFit/>
            </a:bodyPr>
            <a:lstStyle/>
            <a:p>
              <a:pPr algn="ctr"/>
              <a:r>
                <a:rPr lang="en-US" sz="1400" b="1" dirty="0"/>
                <a:t>Decision-making</a:t>
              </a:r>
            </a:p>
          </p:txBody>
        </p:sp>
        <p:pic>
          <p:nvPicPr>
            <p:cNvPr id="40" name="Picture 39"/>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447127" y="1420609"/>
              <a:ext cx="811366" cy="811366"/>
            </a:xfrm>
            <a:prstGeom prst="rect">
              <a:avLst/>
            </a:prstGeom>
            <a:ln>
              <a:noFill/>
            </a:ln>
            <a:effectLst>
              <a:softEdge rad="112500"/>
            </a:effectLst>
          </p:spPr>
        </p:pic>
      </p:grpSp>
      <p:grpSp>
        <p:nvGrpSpPr>
          <p:cNvPr id="55" name="Group 54"/>
          <p:cNvGrpSpPr/>
          <p:nvPr/>
        </p:nvGrpSpPr>
        <p:grpSpPr>
          <a:xfrm>
            <a:off x="8398752" y="1330234"/>
            <a:ext cx="1896383" cy="1380147"/>
            <a:chOff x="7309197" y="1256947"/>
            <a:chExt cx="2016224" cy="1304111"/>
          </a:xfrm>
        </p:grpSpPr>
        <p:sp>
          <p:nvSpPr>
            <p:cNvPr id="10" name="Rounded Rectangle 9"/>
            <p:cNvSpPr/>
            <p:nvPr/>
          </p:nvSpPr>
          <p:spPr>
            <a:xfrm>
              <a:off x="7309197" y="1256947"/>
              <a:ext cx="2016224" cy="1304111"/>
            </a:xfrm>
            <a:prstGeom prst="roundRect">
              <a:avLst/>
            </a:prstGeom>
            <a:solidFill>
              <a:schemeClr val="bg1"/>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7394699" y="1853351"/>
              <a:ext cx="1845217" cy="697969"/>
            </a:xfrm>
            <a:prstGeom prst="rect">
              <a:avLst/>
            </a:prstGeom>
            <a:noFill/>
          </p:spPr>
          <p:txBody>
            <a:bodyPr wrap="square" rtlCol="0">
              <a:spAutoFit/>
            </a:bodyPr>
            <a:lstStyle/>
            <a:p>
              <a:pPr algn="ctr"/>
              <a:r>
                <a:rPr lang="en-US" sz="1400" b="1" dirty="0"/>
                <a:t>Managing and  resolving differences</a:t>
              </a:r>
            </a:p>
          </p:txBody>
        </p:sp>
        <p:pic>
          <p:nvPicPr>
            <p:cNvPr id="42" name="Picture 41"/>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841057" y="1268517"/>
              <a:ext cx="952499" cy="728662"/>
            </a:xfrm>
            <a:prstGeom prst="rect">
              <a:avLst/>
            </a:prstGeom>
            <a:ln>
              <a:noFill/>
            </a:ln>
            <a:effectLst>
              <a:softEdge rad="112500"/>
            </a:effectLst>
          </p:spPr>
        </p:pic>
      </p:grpSp>
      <p:grpSp>
        <p:nvGrpSpPr>
          <p:cNvPr id="54" name="Group 53"/>
          <p:cNvGrpSpPr/>
          <p:nvPr/>
        </p:nvGrpSpPr>
        <p:grpSpPr>
          <a:xfrm>
            <a:off x="6299185" y="1305904"/>
            <a:ext cx="1896383" cy="1404477"/>
            <a:chOff x="5076949" y="1233957"/>
            <a:chExt cx="2016224" cy="1327101"/>
          </a:xfrm>
        </p:grpSpPr>
        <p:sp>
          <p:nvSpPr>
            <p:cNvPr id="9" name="Rounded Rectangle 8"/>
            <p:cNvSpPr/>
            <p:nvPr/>
          </p:nvSpPr>
          <p:spPr>
            <a:xfrm>
              <a:off x="5076949" y="1233957"/>
              <a:ext cx="2016224" cy="1327101"/>
            </a:xfrm>
            <a:prstGeom prst="roundRect">
              <a:avLst/>
            </a:prstGeom>
            <a:solidFill>
              <a:schemeClr val="bg1"/>
            </a:solidFill>
            <a:ln>
              <a:noFill/>
            </a:ln>
            <a:effectLst>
              <a:glow rad="635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p:cNvSpPr txBox="1"/>
            <p:nvPr/>
          </p:nvSpPr>
          <p:spPr>
            <a:xfrm>
              <a:off x="5162451" y="1853351"/>
              <a:ext cx="1845217" cy="697969"/>
            </a:xfrm>
            <a:prstGeom prst="rect">
              <a:avLst/>
            </a:prstGeom>
            <a:noFill/>
          </p:spPr>
          <p:txBody>
            <a:bodyPr wrap="square" rtlCol="0">
              <a:spAutoFit/>
            </a:bodyPr>
            <a:lstStyle/>
            <a:p>
              <a:pPr algn="ctr"/>
              <a:r>
                <a:rPr lang="en-US" sz="1400" b="1" dirty="0"/>
                <a:t>Remuneration/ compensation &amp; dividends</a:t>
              </a:r>
            </a:p>
          </p:txBody>
        </p:sp>
        <p:pic>
          <p:nvPicPr>
            <p:cNvPr id="43" name="Picture 42"/>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5776922" y="1276423"/>
              <a:ext cx="616273" cy="739528"/>
            </a:xfrm>
            <a:prstGeom prst="rect">
              <a:avLst/>
            </a:prstGeom>
            <a:ln>
              <a:noFill/>
            </a:ln>
            <a:effectLst>
              <a:softEdge rad="112500"/>
            </a:effectLst>
          </p:spPr>
        </p:pic>
      </p:grpSp>
      <p:grpSp>
        <p:nvGrpSpPr>
          <p:cNvPr id="62" name="Group 61"/>
          <p:cNvGrpSpPr/>
          <p:nvPr/>
        </p:nvGrpSpPr>
        <p:grpSpPr>
          <a:xfrm>
            <a:off x="2100050" y="2939001"/>
            <a:ext cx="1896383" cy="1404477"/>
            <a:chOff x="612452" y="2777082"/>
            <a:chExt cx="2016224" cy="1327101"/>
          </a:xfrm>
        </p:grpSpPr>
        <p:sp>
          <p:nvSpPr>
            <p:cNvPr id="19" name="Rounded Rectangle 18"/>
            <p:cNvSpPr/>
            <p:nvPr/>
          </p:nvSpPr>
          <p:spPr>
            <a:xfrm>
              <a:off x="612452" y="2777082"/>
              <a:ext cx="2016224" cy="1327101"/>
            </a:xfrm>
            <a:prstGeom prst="roundRect">
              <a:avLst/>
            </a:prstGeom>
            <a:solidFill>
              <a:schemeClr val="bg1"/>
            </a:solidFill>
            <a:ln>
              <a:noFill/>
            </a:ln>
            <a:effectLst>
              <a:glow rad="635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84461" y="3724398"/>
              <a:ext cx="1845217" cy="290821"/>
            </a:xfrm>
            <a:prstGeom prst="rect">
              <a:avLst/>
            </a:prstGeom>
            <a:noFill/>
          </p:spPr>
          <p:txBody>
            <a:bodyPr wrap="square" rtlCol="0">
              <a:spAutoFit/>
            </a:bodyPr>
            <a:lstStyle/>
            <a:p>
              <a:pPr algn="ctr"/>
              <a:r>
                <a:rPr lang="en-US" sz="1400" b="1" dirty="0">
                  <a:solidFill>
                    <a:sysClr val="windowText" lastClr="000000"/>
                  </a:solidFill>
                </a:rPr>
                <a:t>Code of Conduct</a:t>
              </a:r>
            </a:p>
          </p:txBody>
        </p:sp>
        <p:pic>
          <p:nvPicPr>
            <p:cNvPr id="44" name="Picture 43"/>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107150" y="2939099"/>
              <a:ext cx="1000125" cy="781050"/>
            </a:xfrm>
            <a:prstGeom prst="rect">
              <a:avLst/>
            </a:prstGeom>
            <a:ln>
              <a:noFill/>
            </a:ln>
            <a:effectLst>
              <a:softEdge rad="112500"/>
            </a:effectLst>
          </p:spPr>
        </p:pic>
      </p:grpSp>
      <p:grpSp>
        <p:nvGrpSpPr>
          <p:cNvPr id="61" name="Group 60"/>
          <p:cNvGrpSpPr/>
          <p:nvPr/>
        </p:nvGrpSpPr>
        <p:grpSpPr>
          <a:xfrm>
            <a:off x="4199617" y="2971762"/>
            <a:ext cx="1896383" cy="1371715"/>
            <a:chOff x="2844700" y="2808039"/>
            <a:chExt cx="2016224" cy="1296144"/>
          </a:xfrm>
        </p:grpSpPr>
        <p:sp>
          <p:nvSpPr>
            <p:cNvPr id="20" name="Rounded Rectangle 19"/>
            <p:cNvSpPr/>
            <p:nvPr/>
          </p:nvSpPr>
          <p:spPr>
            <a:xfrm>
              <a:off x="2844700" y="2808039"/>
              <a:ext cx="2016224" cy="1296144"/>
            </a:xfrm>
            <a:prstGeom prst="roundRect">
              <a:avLst/>
            </a:prstGeom>
            <a:solidFill>
              <a:schemeClr val="bg1"/>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930202" y="3772960"/>
              <a:ext cx="1845217" cy="290821"/>
            </a:xfrm>
            <a:prstGeom prst="rect">
              <a:avLst/>
            </a:prstGeom>
            <a:noFill/>
          </p:spPr>
          <p:txBody>
            <a:bodyPr wrap="square" rtlCol="0">
              <a:spAutoFit/>
            </a:bodyPr>
            <a:lstStyle/>
            <a:p>
              <a:pPr algn="ctr"/>
              <a:r>
                <a:rPr lang="en-US" sz="1400" b="1" dirty="0">
                  <a:solidFill>
                    <a:sysClr val="windowText" lastClr="000000"/>
                  </a:solidFill>
                </a:rPr>
                <a:t>Media Policy</a:t>
              </a:r>
            </a:p>
          </p:txBody>
        </p:sp>
        <p:pic>
          <p:nvPicPr>
            <p:cNvPr id="45" name="Picture 44"/>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3042530" y="2909914"/>
              <a:ext cx="1620565" cy="906237"/>
            </a:xfrm>
            <a:prstGeom prst="rect">
              <a:avLst/>
            </a:prstGeom>
            <a:ln>
              <a:noFill/>
            </a:ln>
            <a:effectLst>
              <a:softEdge rad="112500"/>
            </a:effectLst>
          </p:spPr>
        </p:pic>
      </p:grpSp>
      <p:grpSp>
        <p:nvGrpSpPr>
          <p:cNvPr id="58" name="Group 57"/>
          <p:cNvGrpSpPr/>
          <p:nvPr/>
        </p:nvGrpSpPr>
        <p:grpSpPr>
          <a:xfrm>
            <a:off x="6299184" y="2939001"/>
            <a:ext cx="1896383" cy="1404477"/>
            <a:chOff x="5076948" y="2777082"/>
            <a:chExt cx="2016224" cy="1327101"/>
          </a:xfrm>
        </p:grpSpPr>
        <p:sp>
          <p:nvSpPr>
            <p:cNvPr id="21" name="Rounded Rectangle 20"/>
            <p:cNvSpPr/>
            <p:nvPr/>
          </p:nvSpPr>
          <p:spPr>
            <a:xfrm>
              <a:off x="5076948" y="2777082"/>
              <a:ext cx="2016224" cy="1327101"/>
            </a:xfrm>
            <a:prstGeom prst="roundRect">
              <a:avLst/>
            </a:prstGeom>
            <a:solidFill>
              <a:schemeClr val="bg1"/>
            </a:solidFill>
            <a:ln>
              <a:noFill/>
            </a:ln>
            <a:effectLst>
              <a:glow rad="635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5162452" y="3722346"/>
              <a:ext cx="1845217" cy="290821"/>
            </a:xfrm>
            <a:prstGeom prst="rect">
              <a:avLst/>
            </a:prstGeom>
            <a:noFill/>
          </p:spPr>
          <p:txBody>
            <a:bodyPr wrap="square" rtlCol="0">
              <a:spAutoFit/>
            </a:bodyPr>
            <a:lstStyle/>
            <a:p>
              <a:pPr algn="ctr"/>
              <a:r>
                <a:rPr lang="en-US" sz="1400" b="1" dirty="0">
                  <a:solidFill>
                    <a:sysClr val="windowText" lastClr="000000"/>
                  </a:solidFill>
                </a:rPr>
                <a:t>Family Fund</a:t>
              </a:r>
            </a:p>
          </p:txBody>
        </p:sp>
        <p:pic>
          <p:nvPicPr>
            <p:cNvPr id="46" name="Picture 45"/>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5606958" y="2921948"/>
              <a:ext cx="956206" cy="870757"/>
            </a:xfrm>
            <a:prstGeom prst="rect">
              <a:avLst/>
            </a:prstGeom>
            <a:ln>
              <a:noFill/>
            </a:ln>
            <a:effectLst>
              <a:softEdge rad="112500"/>
            </a:effectLst>
          </p:spPr>
        </p:pic>
      </p:grpSp>
      <p:grpSp>
        <p:nvGrpSpPr>
          <p:cNvPr id="56" name="Group 55"/>
          <p:cNvGrpSpPr/>
          <p:nvPr/>
        </p:nvGrpSpPr>
        <p:grpSpPr>
          <a:xfrm>
            <a:off x="8398751" y="2963331"/>
            <a:ext cx="1896383" cy="1380147"/>
            <a:chOff x="7309196" y="2800072"/>
            <a:chExt cx="2016224" cy="1304111"/>
          </a:xfrm>
        </p:grpSpPr>
        <p:sp>
          <p:nvSpPr>
            <p:cNvPr id="22" name="Rounded Rectangle 21"/>
            <p:cNvSpPr/>
            <p:nvPr/>
          </p:nvSpPr>
          <p:spPr>
            <a:xfrm>
              <a:off x="7309196" y="2800072"/>
              <a:ext cx="2016224" cy="1304111"/>
            </a:xfrm>
            <a:prstGeom prst="roundRect">
              <a:avLst/>
            </a:prstGeom>
            <a:solidFill>
              <a:schemeClr val="bg1"/>
            </a:solidFill>
            <a:ln>
              <a:noFill/>
            </a:ln>
            <a:effectLst>
              <a:glow rad="635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7408196" y="3744143"/>
              <a:ext cx="1845217" cy="290821"/>
            </a:xfrm>
            <a:prstGeom prst="rect">
              <a:avLst/>
            </a:prstGeom>
            <a:noFill/>
          </p:spPr>
          <p:txBody>
            <a:bodyPr wrap="square" rtlCol="0">
              <a:spAutoFit/>
            </a:bodyPr>
            <a:lstStyle/>
            <a:p>
              <a:pPr algn="ctr"/>
              <a:r>
                <a:rPr lang="en-US" sz="1400" b="1" dirty="0">
                  <a:solidFill>
                    <a:sysClr val="windowText" lastClr="000000"/>
                  </a:solidFill>
                </a:rPr>
                <a:t>Succession</a:t>
              </a:r>
            </a:p>
          </p:txBody>
        </p:sp>
        <p:pic>
          <p:nvPicPr>
            <p:cNvPr id="47" name="Picture 46"/>
            <p:cNvPicPr>
              <a:picLocks noChangeAspect="1"/>
            </p:cNvPicPr>
            <p:nvPr/>
          </p:nvPicPr>
          <p:blipFill>
            <a:blip r:embed="rId10" cstate="screen">
              <a:extLst>
                <a:ext uri="{28A0092B-C50C-407E-A947-70E740481C1C}">
                  <a14:useLocalDpi xmlns:a14="http://schemas.microsoft.com/office/drawing/2010/main" xmlns=""/>
                </a:ext>
              </a:extLst>
            </a:blip>
            <a:stretch>
              <a:fillRect/>
            </a:stretch>
          </p:blipFill>
          <p:spPr>
            <a:xfrm>
              <a:off x="7674173" y="3008431"/>
              <a:ext cx="1219200" cy="807720"/>
            </a:xfrm>
            <a:prstGeom prst="rect">
              <a:avLst/>
            </a:prstGeom>
            <a:ln>
              <a:noFill/>
            </a:ln>
            <a:effectLst>
              <a:softEdge rad="112500"/>
            </a:effectLst>
          </p:spPr>
        </p:pic>
      </p:grpSp>
      <p:grpSp>
        <p:nvGrpSpPr>
          <p:cNvPr id="63" name="Group 62"/>
          <p:cNvGrpSpPr/>
          <p:nvPr/>
        </p:nvGrpSpPr>
        <p:grpSpPr>
          <a:xfrm>
            <a:off x="2100050" y="4615542"/>
            <a:ext cx="1896383" cy="1404477"/>
            <a:chOff x="612452" y="4361258"/>
            <a:chExt cx="2016224" cy="1327101"/>
          </a:xfrm>
        </p:grpSpPr>
        <p:sp>
          <p:nvSpPr>
            <p:cNvPr id="23" name="Rounded Rectangle 22"/>
            <p:cNvSpPr/>
            <p:nvPr/>
          </p:nvSpPr>
          <p:spPr>
            <a:xfrm>
              <a:off x="612452" y="4361258"/>
              <a:ext cx="2016224" cy="1327101"/>
            </a:xfrm>
            <a:prstGeom prst="roundRect">
              <a:avLst/>
            </a:prstGeom>
            <a:solidFill>
              <a:schemeClr val="bg1"/>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p:cNvSpPr txBox="1"/>
            <p:nvPr/>
          </p:nvSpPr>
          <p:spPr>
            <a:xfrm>
              <a:off x="697955" y="5165139"/>
              <a:ext cx="1845217" cy="494395"/>
            </a:xfrm>
            <a:prstGeom prst="rect">
              <a:avLst/>
            </a:prstGeom>
            <a:noFill/>
          </p:spPr>
          <p:txBody>
            <a:bodyPr wrap="square" rtlCol="0">
              <a:spAutoFit/>
            </a:bodyPr>
            <a:lstStyle/>
            <a:p>
              <a:pPr algn="ctr"/>
              <a:r>
                <a:rPr lang="en-US" sz="1400" b="1" dirty="0">
                  <a:solidFill>
                    <a:sysClr val="windowText" lastClr="000000"/>
                  </a:solidFill>
                </a:rPr>
                <a:t>Family facilitation policy</a:t>
              </a:r>
            </a:p>
          </p:txBody>
        </p:sp>
        <p:pic>
          <p:nvPicPr>
            <p:cNvPr id="48" name="Picture 47"/>
            <p:cNvPicPr>
              <a:picLocks noChangeAspect="1"/>
            </p:cNvPicPr>
            <p:nvPr/>
          </p:nvPicPr>
          <p:blipFill>
            <a:blip r:embed="rId11" cstate="screen">
              <a:extLst>
                <a:ext uri="{28A0092B-C50C-407E-A947-70E740481C1C}">
                  <a14:useLocalDpi xmlns:a14="http://schemas.microsoft.com/office/drawing/2010/main" xmlns=""/>
                </a:ext>
              </a:extLst>
            </a:blip>
            <a:stretch>
              <a:fillRect/>
            </a:stretch>
          </p:blipFill>
          <p:spPr>
            <a:xfrm>
              <a:off x="1060879" y="4479682"/>
              <a:ext cx="1092666" cy="848637"/>
            </a:xfrm>
            <a:prstGeom prst="rect">
              <a:avLst/>
            </a:prstGeom>
            <a:ln>
              <a:noFill/>
            </a:ln>
            <a:effectLst>
              <a:softEdge rad="112500"/>
            </a:effectLst>
          </p:spPr>
        </p:pic>
      </p:grpSp>
      <p:grpSp>
        <p:nvGrpSpPr>
          <p:cNvPr id="60" name="Group 59"/>
          <p:cNvGrpSpPr/>
          <p:nvPr/>
        </p:nvGrpSpPr>
        <p:grpSpPr>
          <a:xfrm>
            <a:off x="4199617" y="4648303"/>
            <a:ext cx="1896383" cy="1371715"/>
            <a:chOff x="2844700" y="4392215"/>
            <a:chExt cx="2016224" cy="1296144"/>
          </a:xfrm>
        </p:grpSpPr>
        <p:sp>
          <p:nvSpPr>
            <p:cNvPr id="24" name="Rounded Rectangle 23"/>
            <p:cNvSpPr/>
            <p:nvPr/>
          </p:nvSpPr>
          <p:spPr>
            <a:xfrm>
              <a:off x="2844700" y="4392215"/>
              <a:ext cx="2016224" cy="1296144"/>
            </a:xfrm>
            <a:prstGeom prst="roundRect">
              <a:avLst/>
            </a:prstGeom>
            <a:solidFill>
              <a:schemeClr val="bg1"/>
            </a:solidFill>
            <a:ln>
              <a:noFill/>
            </a:ln>
            <a:effectLst>
              <a:glow rad="635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943700" y="5380582"/>
              <a:ext cx="1845217" cy="290821"/>
            </a:xfrm>
            <a:prstGeom prst="rect">
              <a:avLst/>
            </a:prstGeom>
            <a:noFill/>
          </p:spPr>
          <p:txBody>
            <a:bodyPr wrap="square" rtlCol="0">
              <a:spAutoFit/>
            </a:bodyPr>
            <a:lstStyle/>
            <a:p>
              <a:pPr algn="ctr"/>
              <a:r>
                <a:rPr lang="en-US" sz="1400" b="1" dirty="0">
                  <a:solidFill>
                    <a:sysClr val="windowText" lastClr="000000"/>
                  </a:solidFill>
                </a:rPr>
                <a:t>Exit Process</a:t>
              </a:r>
            </a:p>
          </p:txBody>
        </p:sp>
        <p:pic>
          <p:nvPicPr>
            <p:cNvPr id="49" name="Picture 48"/>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3466399" y="4536231"/>
              <a:ext cx="799817" cy="799817"/>
            </a:xfrm>
            <a:prstGeom prst="rect">
              <a:avLst/>
            </a:prstGeom>
          </p:spPr>
        </p:pic>
      </p:grpSp>
      <p:grpSp>
        <p:nvGrpSpPr>
          <p:cNvPr id="59" name="Group 58"/>
          <p:cNvGrpSpPr/>
          <p:nvPr/>
        </p:nvGrpSpPr>
        <p:grpSpPr>
          <a:xfrm>
            <a:off x="6299184" y="4615541"/>
            <a:ext cx="1896383" cy="1404478"/>
            <a:chOff x="5076948" y="4361258"/>
            <a:chExt cx="2016224" cy="1327101"/>
          </a:xfrm>
        </p:grpSpPr>
        <p:sp>
          <p:nvSpPr>
            <p:cNvPr id="25" name="Rounded Rectangle 24"/>
            <p:cNvSpPr/>
            <p:nvPr/>
          </p:nvSpPr>
          <p:spPr>
            <a:xfrm>
              <a:off x="5076948" y="4361258"/>
              <a:ext cx="2016224" cy="1327101"/>
            </a:xfrm>
            <a:prstGeom prst="roundRect">
              <a:avLst/>
            </a:prstGeom>
            <a:solidFill>
              <a:schemeClr val="bg1"/>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175948" y="5184303"/>
              <a:ext cx="1845217" cy="494394"/>
            </a:xfrm>
            <a:prstGeom prst="rect">
              <a:avLst/>
            </a:prstGeom>
            <a:noFill/>
          </p:spPr>
          <p:txBody>
            <a:bodyPr wrap="square" rtlCol="0">
              <a:spAutoFit/>
            </a:bodyPr>
            <a:lstStyle/>
            <a:p>
              <a:pPr algn="ctr"/>
              <a:r>
                <a:rPr lang="en-US" sz="1400" b="1" dirty="0">
                  <a:solidFill>
                    <a:sysClr val="windowText" lastClr="000000"/>
                  </a:solidFill>
                </a:rPr>
                <a:t>Entrepreneurship Development</a:t>
              </a:r>
            </a:p>
          </p:txBody>
        </p:sp>
        <p:pic>
          <p:nvPicPr>
            <p:cNvPr id="50" name="Picture 49"/>
            <p:cNvPicPr>
              <a:picLocks noChangeAspect="1"/>
            </p:cNvPicPr>
            <p:nvPr/>
          </p:nvPicPr>
          <p:blipFill>
            <a:blip r:embed="rId13" cstate="screen">
              <a:extLst>
                <a:ext uri="{28A0092B-C50C-407E-A947-70E740481C1C}">
                  <a14:useLocalDpi xmlns:a14="http://schemas.microsoft.com/office/drawing/2010/main" xmlns=""/>
                </a:ext>
              </a:extLst>
            </a:blip>
            <a:stretch>
              <a:fillRect/>
            </a:stretch>
          </p:blipFill>
          <p:spPr>
            <a:xfrm>
              <a:off x="5555838" y="4464392"/>
              <a:ext cx="961271" cy="863927"/>
            </a:xfrm>
            <a:prstGeom prst="rect">
              <a:avLst/>
            </a:prstGeom>
            <a:ln>
              <a:noFill/>
            </a:ln>
            <a:effectLst>
              <a:softEdge rad="112500"/>
            </a:effectLst>
          </p:spPr>
        </p:pic>
      </p:grpSp>
      <p:grpSp>
        <p:nvGrpSpPr>
          <p:cNvPr id="57" name="Group 56"/>
          <p:cNvGrpSpPr/>
          <p:nvPr/>
        </p:nvGrpSpPr>
        <p:grpSpPr>
          <a:xfrm>
            <a:off x="8398751" y="4639872"/>
            <a:ext cx="1896383" cy="1380147"/>
            <a:chOff x="7309196" y="4384248"/>
            <a:chExt cx="2016224" cy="1304111"/>
          </a:xfrm>
        </p:grpSpPr>
        <p:sp>
          <p:nvSpPr>
            <p:cNvPr id="26" name="Rounded Rectangle 25"/>
            <p:cNvSpPr/>
            <p:nvPr/>
          </p:nvSpPr>
          <p:spPr>
            <a:xfrm>
              <a:off x="7309196" y="4384248"/>
              <a:ext cx="2016224" cy="1304111"/>
            </a:xfrm>
            <a:prstGeom prst="roundRect">
              <a:avLst/>
            </a:prstGeom>
            <a:solidFill>
              <a:schemeClr val="bg1"/>
            </a:solidFill>
            <a:ln>
              <a:noFill/>
            </a:ln>
            <a:effectLst>
              <a:glow rad="635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p:cNvSpPr txBox="1"/>
            <p:nvPr/>
          </p:nvSpPr>
          <p:spPr>
            <a:xfrm>
              <a:off x="7408196" y="5380582"/>
              <a:ext cx="1845217" cy="290821"/>
            </a:xfrm>
            <a:prstGeom prst="rect">
              <a:avLst/>
            </a:prstGeom>
            <a:noFill/>
          </p:spPr>
          <p:txBody>
            <a:bodyPr wrap="square" rtlCol="0">
              <a:spAutoFit/>
            </a:bodyPr>
            <a:lstStyle/>
            <a:p>
              <a:pPr algn="ctr"/>
              <a:r>
                <a:rPr lang="en-US" sz="1400" b="1" dirty="0">
                  <a:solidFill>
                    <a:sysClr val="windowText" lastClr="000000"/>
                  </a:solidFill>
                </a:rPr>
                <a:t>Venture Fund </a:t>
              </a:r>
            </a:p>
          </p:txBody>
        </p:sp>
        <p:pic>
          <p:nvPicPr>
            <p:cNvPr id="51" name="Picture 50"/>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7529037" y="4456907"/>
              <a:ext cx="1509472" cy="943420"/>
            </a:xfrm>
            <a:prstGeom prst="rect">
              <a:avLst/>
            </a:prstGeom>
            <a:ln>
              <a:noFill/>
            </a:ln>
            <a:effectLst>
              <a:softEdge rad="112500"/>
            </a:effectLst>
          </p:spPr>
        </p:pic>
      </p:grpSp>
      <p:pic>
        <p:nvPicPr>
          <p:cNvPr id="64" name="Picture 63" descr="SCS_Low.png"/>
          <p:cNvPicPr>
            <a:picLocks noChangeAspect="1"/>
          </p:cNvPicPr>
          <p:nvPr/>
        </p:nvPicPr>
        <p:blipFill>
          <a:blip r:embed="rId15"/>
          <a:stretch>
            <a:fillRect/>
          </a:stretch>
        </p:blipFill>
        <p:spPr>
          <a:xfrm>
            <a:off x="10461878" y="679106"/>
            <a:ext cx="953752" cy="432721"/>
          </a:xfrm>
          <a:prstGeom prst="rect">
            <a:avLst/>
          </a:prstGeom>
        </p:spPr>
      </p:pic>
    </p:spTree>
    <p:extLst>
      <p:ext uri="{BB962C8B-B14F-4D97-AF65-F5344CB8AC3E}">
        <p14:creationId xmlns:p14="http://schemas.microsoft.com/office/powerpoint/2010/main" xmlns="" val="3799268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130" y="184634"/>
            <a:ext cx="9601196" cy="1303867"/>
          </a:xfrm>
        </p:spPr>
        <p:txBody>
          <a:bodyPr/>
          <a:lstStyle/>
          <a:p>
            <a:r>
              <a:rPr lang="en-US" sz="2400" dirty="0"/>
              <a:t>Governance: Integrating the Family &amp; Business Systems</a:t>
            </a:r>
          </a:p>
        </p:txBody>
      </p:sp>
      <p:sp>
        <p:nvSpPr>
          <p:cNvPr id="8" name="Rounded Rectangle 7"/>
          <p:cNvSpPr/>
          <p:nvPr/>
        </p:nvSpPr>
        <p:spPr>
          <a:xfrm>
            <a:off x="1761410" y="1219015"/>
            <a:ext cx="4266862" cy="1752747"/>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96868" y="1371427"/>
            <a:ext cx="1964111" cy="1396434"/>
          </a:xfrm>
          <a:prstGeom prst="rect">
            <a:avLst/>
          </a:prstGeom>
          <a:ln>
            <a:noFill/>
          </a:ln>
          <a:effectLst>
            <a:softEdge rad="112500"/>
          </a:effectLst>
        </p:spPr>
      </p:pic>
      <p:sp>
        <p:nvSpPr>
          <p:cNvPr id="11" name="TextBox 10"/>
          <p:cNvSpPr txBox="1"/>
          <p:nvPr/>
        </p:nvSpPr>
        <p:spPr>
          <a:xfrm>
            <a:off x="3860978" y="1564707"/>
            <a:ext cx="2031839" cy="923330"/>
          </a:xfrm>
          <a:prstGeom prst="rect">
            <a:avLst/>
          </a:prstGeom>
          <a:noFill/>
        </p:spPr>
        <p:txBody>
          <a:bodyPr wrap="square" rtlCol="0">
            <a:spAutoFit/>
          </a:bodyPr>
          <a:lstStyle/>
          <a:p>
            <a:pPr algn="ctr"/>
            <a:r>
              <a:rPr lang="en-US" dirty="0"/>
              <a:t>Managing the Family like a Business</a:t>
            </a:r>
          </a:p>
        </p:txBody>
      </p:sp>
      <p:sp>
        <p:nvSpPr>
          <p:cNvPr id="13" name="Rounded Rectangle 12"/>
          <p:cNvSpPr/>
          <p:nvPr/>
        </p:nvSpPr>
        <p:spPr>
          <a:xfrm>
            <a:off x="6163728" y="1219015"/>
            <a:ext cx="4266863" cy="17527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805120" y="1370676"/>
            <a:ext cx="1286831" cy="1448673"/>
          </a:xfrm>
          <a:prstGeom prst="rect">
            <a:avLst/>
          </a:prstGeom>
          <a:ln>
            <a:noFill/>
          </a:ln>
          <a:effectLst>
            <a:softEdge rad="112500"/>
          </a:effectLst>
        </p:spPr>
      </p:pic>
      <p:sp>
        <p:nvSpPr>
          <p:cNvPr id="15" name="TextBox 14"/>
          <p:cNvSpPr txBox="1"/>
          <p:nvPr/>
        </p:nvSpPr>
        <p:spPr>
          <a:xfrm>
            <a:off x="6231456" y="1645524"/>
            <a:ext cx="2503222" cy="646331"/>
          </a:xfrm>
          <a:prstGeom prst="rect">
            <a:avLst/>
          </a:prstGeom>
          <a:noFill/>
        </p:spPr>
        <p:txBody>
          <a:bodyPr wrap="square" rtlCol="0">
            <a:spAutoFit/>
          </a:bodyPr>
          <a:lstStyle/>
          <a:p>
            <a:pPr algn="ctr"/>
            <a:r>
              <a:rPr lang="en-US" dirty="0"/>
              <a:t>Managing the Business like a Family</a:t>
            </a:r>
          </a:p>
        </p:txBody>
      </p:sp>
      <p:sp>
        <p:nvSpPr>
          <p:cNvPr id="3" name="Rectangle 2"/>
          <p:cNvSpPr/>
          <p:nvPr/>
        </p:nvSpPr>
        <p:spPr>
          <a:xfrm>
            <a:off x="1761410" y="2994036"/>
            <a:ext cx="4266862" cy="2308324"/>
          </a:xfrm>
          <a:prstGeom prst="rect">
            <a:avLst/>
          </a:prstGeom>
          <a:solidFill>
            <a:schemeClr val="accent6">
              <a:lumMod val="20000"/>
              <a:lumOff val="80000"/>
            </a:schemeClr>
          </a:solidFill>
        </p:spPr>
        <p:txBody>
          <a:bodyPr wrap="square">
            <a:spAutoFit/>
          </a:bodyPr>
          <a:lstStyle/>
          <a:p>
            <a:r>
              <a:rPr lang="en-US" sz="1600" dirty="0"/>
              <a:t>Family needs to adopt a systems approach for governance:</a:t>
            </a:r>
          </a:p>
          <a:p>
            <a:pPr marL="285750" indent="-285750">
              <a:buFont typeface="Arial" pitchFamily="34" charset="0"/>
              <a:buChar char="•"/>
            </a:pPr>
            <a:r>
              <a:rPr lang="en-US" sz="1600" dirty="0"/>
              <a:t>define the values, </a:t>
            </a:r>
          </a:p>
          <a:p>
            <a:pPr marL="285750" indent="-285750">
              <a:buFont typeface="Arial" pitchFamily="34" charset="0"/>
              <a:buChar char="•"/>
            </a:pPr>
            <a:r>
              <a:rPr lang="en-US" sz="1600" dirty="0"/>
              <a:t>align aspirations, </a:t>
            </a:r>
          </a:p>
          <a:p>
            <a:pPr marL="285750" indent="-285750">
              <a:buFont typeface="Arial" pitchFamily="34" charset="0"/>
              <a:buChar char="•"/>
            </a:pPr>
            <a:r>
              <a:rPr lang="en-US" sz="1600" dirty="0"/>
              <a:t>lay down key polices on succession process,</a:t>
            </a:r>
          </a:p>
          <a:p>
            <a:pPr marL="285750" indent="-285750">
              <a:buFont typeface="Arial" pitchFamily="34" charset="0"/>
              <a:buChar char="•"/>
            </a:pPr>
            <a:r>
              <a:rPr lang="en-US" sz="1600" dirty="0"/>
              <a:t>employment policy for  in next generation,</a:t>
            </a:r>
          </a:p>
          <a:p>
            <a:pPr marL="285750" indent="-285750">
              <a:buFont typeface="Arial" pitchFamily="34" charset="0"/>
              <a:buChar char="•"/>
            </a:pPr>
            <a:r>
              <a:rPr lang="en-US" sz="1600" dirty="0"/>
              <a:t>decision making  process, </a:t>
            </a:r>
          </a:p>
          <a:p>
            <a:pPr marL="285750" indent="-285750">
              <a:buFont typeface="Arial" pitchFamily="34" charset="0"/>
              <a:buChar char="•"/>
            </a:pPr>
            <a:r>
              <a:rPr lang="en-US" sz="1600" dirty="0"/>
              <a:t>managing and resolving differences, </a:t>
            </a:r>
          </a:p>
          <a:p>
            <a:pPr marL="285750" indent="-285750">
              <a:buFont typeface="Arial" pitchFamily="34" charset="0"/>
              <a:buChar char="•"/>
            </a:pPr>
            <a:r>
              <a:rPr lang="en-US" sz="1600" dirty="0"/>
              <a:t>long term vision etc….</a:t>
            </a:r>
          </a:p>
        </p:txBody>
      </p:sp>
      <p:sp>
        <p:nvSpPr>
          <p:cNvPr id="16" name="Rectangle 15"/>
          <p:cNvSpPr/>
          <p:nvPr/>
        </p:nvSpPr>
        <p:spPr>
          <a:xfrm>
            <a:off x="6163729" y="2998342"/>
            <a:ext cx="4266862" cy="1815882"/>
          </a:xfrm>
          <a:prstGeom prst="rect">
            <a:avLst/>
          </a:prstGeom>
          <a:solidFill>
            <a:schemeClr val="accent1">
              <a:lumMod val="20000"/>
              <a:lumOff val="80000"/>
            </a:schemeClr>
          </a:solidFill>
        </p:spPr>
        <p:txBody>
          <a:bodyPr wrap="square">
            <a:spAutoFit/>
          </a:bodyPr>
          <a:lstStyle/>
          <a:p>
            <a:r>
              <a:rPr lang="en-US" sz="1600" dirty="0"/>
              <a:t>Business has to adopt soft approaches to:</a:t>
            </a:r>
          </a:p>
          <a:p>
            <a:pPr marL="285750" indent="-285750">
              <a:buFont typeface="Arial" pitchFamily="34" charset="0"/>
              <a:buChar char="•"/>
            </a:pPr>
            <a:r>
              <a:rPr lang="en-US" sz="1600" dirty="0"/>
              <a:t>align aspirations of family members, </a:t>
            </a:r>
          </a:p>
          <a:p>
            <a:pPr marL="285750" indent="-285750">
              <a:buFont typeface="Arial" pitchFamily="34" charset="0"/>
              <a:buChar char="•"/>
            </a:pPr>
            <a:r>
              <a:rPr lang="en-US" sz="1600" dirty="0"/>
              <a:t>family values, culture and traditions etc.</a:t>
            </a:r>
          </a:p>
          <a:p>
            <a:pPr marL="285750" indent="-285750">
              <a:buFont typeface="Arial" pitchFamily="34" charset="0"/>
              <a:buChar char="•"/>
            </a:pPr>
            <a:r>
              <a:rPr lang="en-US" sz="1600" dirty="0"/>
              <a:t>demonstrate appreciation of emotions,</a:t>
            </a:r>
          </a:p>
          <a:p>
            <a:pPr marL="285750" indent="-285750">
              <a:buFont typeface="Arial" pitchFamily="34" charset="0"/>
              <a:buChar char="•"/>
            </a:pPr>
            <a:r>
              <a:rPr lang="en-US" sz="1600" dirty="0"/>
              <a:t>address subconscious behaviors with empathy,</a:t>
            </a:r>
          </a:p>
          <a:p>
            <a:pPr marL="285750" indent="-285750">
              <a:buFont typeface="Arial" pitchFamily="34" charset="0"/>
              <a:buChar char="•"/>
            </a:pPr>
            <a:r>
              <a:rPr lang="en-US" sz="1600" dirty="0"/>
              <a:t>exhibit compassion to ensure family harmony.</a:t>
            </a:r>
          </a:p>
          <a:p>
            <a:endParaRPr lang="en-US" sz="1600" dirty="0"/>
          </a:p>
        </p:txBody>
      </p:sp>
      <p:sp>
        <p:nvSpPr>
          <p:cNvPr id="17" name="Rounded Rectangle 16"/>
          <p:cNvSpPr/>
          <p:nvPr/>
        </p:nvSpPr>
        <p:spPr>
          <a:xfrm>
            <a:off x="2438690" y="5656506"/>
            <a:ext cx="7516972" cy="82075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Family Constitution is an instrument which makes the concept of “Managing the Family as a Business &amp; the Business as a Family” into reality</a:t>
            </a:r>
          </a:p>
        </p:txBody>
      </p:sp>
      <p:pic>
        <p:nvPicPr>
          <p:cNvPr id="12" name="Picture 11" descr="SCS_Low.png"/>
          <p:cNvPicPr>
            <a:picLocks noChangeAspect="1"/>
          </p:cNvPicPr>
          <p:nvPr/>
        </p:nvPicPr>
        <p:blipFill>
          <a:blip r:embed="rId4"/>
          <a:stretch>
            <a:fillRect/>
          </a:stretch>
        </p:blipFill>
        <p:spPr>
          <a:xfrm>
            <a:off x="10461878" y="679106"/>
            <a:ext cx="953752" cy="432721"/>
          </a:xfrm>
          <a:prstGeom prst="rect">
            <a:avLst/>
          </a:prstGeom>
        </p:spPr>
      </p:pic>
    </p:spTree>
    <p:extLst>
      <p:ext uri="{BB962C8B-B14F-4D97-AF65-F5344CB8AC3E}">
        <p14:creationId xmlns:p14="http://schemas.microsoft.com/office/powerpoint/2010/main" xmlns="" val="343777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303400"/>
            <a:ext cx="9601196" cy="1303867"/>
          </a:xfrm>
        </p:spPr>
        <p:txBody>
          <a:bodyPr/>
          <a:lstStyle/>
          <a:p>
            <a:r>
              <a:rPr lang="en-US" sz="2540" dirty="0"/>
              <a:t>Role of Professionals – “No Man’s Land”</a:t>
            </a:r>
            <a:endParaRPr lang="en-US" sz="2540" b="1" dirty="0">
              <a:solidFill>
                <a:schemeClr val="accent6">
                  <a:lumMod val="75000"/>
                </a:schemeClr>
              </a:solidFill>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9138" t="39229" r="53750" b="17843"/>
          <a:stretch/>
        </p:blipFill>
        <p:spPr bwMode="auto">
          <a:xfrm>
            <a:off x="1590395" y="1441674"/>
            <a:ext cx="5586688" cy="40389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7579265" y="1640165"/>
            <a:ext cx="3619397" cy="3641959"/>
          </a:xfrm>
          <a:prstGeom prst="rect">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02409" indent="-302409">
              <a:buFont typeface="Arial" pitchFamily="34" charset="0"/>
              <a:buChar char="•"/>
            </a:pPr>
            <a:endParaRPr lang="en-US" sz="529" b="1" dirty="0">
              <a:solidFill>
                <a:schemeClr val="bg1"/>
              </a:solidFill>
            </a:endParaRPr>
          </a:p>
          <a:p>
            <a:pPr marL="302409" indent="-302409">
              <a:buFont typeface="Arial" pitchFamily="34" charset="0"/>
              <a:buChar char="•"/>
            </a:pPr>
            <a:r>
              <a:rPr lang="en-US" sz="1693" b="1" dirty="0">
                <a:solidFill>
                  <a:schemeClr val="bg1"/>
                </a:solidFill>
              </a:rPr>
              <a:t>Area of interdependence between owners and their external executives</a:t>
            </a:r>
          </a:p>
          <a:p>
            <a:pPr marL="302409" indent="-302409">
              <a:buFont typeface="Arial" pitchFamily="34" charset="0"/>
              <a:buChar char="•"/>
            </a:pPr>
            <a:endParaRPr lang="en-US" sz="1693" b="1" dirty="0">
              <a:solidFill>
                <a:schemeClr val="bg1"/>
              </a:solidFill>
            </a:endParaRPr>
          </a:p>
          <a:p>
            <a:pPr marL="302409" indent="-302409">
              <a:buFont typeface="Arial" pitchFamily="34" charset="0"/>
              <a:buChar char="•"/>
            </a:pPr>
            <a:r>
              <a:rPr lang="en-US" sz="1693" b="1" dirty="0">
                <a:solidFill>
                  <a:schemeClr val="bg1"/>
                </a:solidFill>
              </a:rPr>
              <a:t>In anticipation that others will act, lack of trust, fear and role ambiguity lead to inaction by both sets of executives.</a:t>
            </a:r>
          </a:p>
          <a:p>
            <a:endParaRPr lang="en-US" sz="1693" b="1" dirty="0">
              <a:solidFill>
                <a:schemeClr val="bg1"/>
              </a:solidFill>
            </a:endParaRPr>
          </a:p>
          <a:p>
            <a:pPr marL="302409" indent="-302409">
              <a:buFont typeface="Arial" pitchFamily="34" charset="0"/>
              <a:buChar char="•"/>
            </a:pPr>
            <a:r>
              <a:rPr lang="en-US" sz="1693" b="1" dirty="0">
                <a:solidFill>
                  <a:schemeClr val="bg1"/>
                </a:solidFill>
              </a:rPr>
              <a:t>Managing this space is the key to professionalize the relationships between Owner Executives and External Executives</a:t>
            </a:r>
            <a:r>
              <a:rPr lang="en-US" sz="1111" b="1" dirty="0">
                <a:solidFill>
                  <a:schemeClr val="bg1"/>
                </a:solidFill>
              </a:rPr>
              <a:t>.</a:t>
            </a:r>
          </a:p>
          <a:p>
            <a:pPr marL="302409" indent="-302409">
              <a:buFont typeface="Arial" pitchFamily="34" charset="0"/>
              <a:buChar char="•"/>
            </a:pPr>
            <a:endParaRPr lang="en-US" sz="529" b="1" dirty="0">
              <a:solidFill>
                <a:schemeClr val="bg1"/>
              </a:solidFill>
            </a:endParaRPr>
          </a:p>
        </p:txBody>
      </p:sp>
      <p:pic>
        <p:nvPicPr>
          <p:cNvPr id="6" name="Picture 5" descr="SCS_Low.png"/>
          <p:cNvPicPr>
            <a:picLocks noChangeAspect="1"/>
          </p:cNvPicPr>
          <p:nvPr/>
        </p:nvPicPr>
        <p:blipFill>
          <a:blip r:embed="rId4"/>
          <a:stretch>
            <a:fillRect/>
          </a:stretch>
        </p:blipFill>
        <p:spPr>
          <a:xfrm>
            <a:off x="10461878" y="679106"/>
            <a:ext cx="953752" cy="432721"/>
          </a:xfrm>
          <a:prstGeom prst="rect">
            <a:avLst/>
          </a:prstGeom>
        </p:spPr>
      </p:pic>
    </p:spTree>
    <p:extLst>
      <p:ext uri="{BB962C8B-B14F-4D97-AF65-F5344CB8AC3E}">
        <p14:creationId xmlns:p14="http://schemas.microsoft.com/office/powerpoint/2010/main" xmlns="" val="28393536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485</TotalTime>
  <Words>763</Words>
  <Application>Microsoft Office PowerPoint</Application>
  <PresentationFormat>Custom</PresentationFormat>
  <Paragraphs>148</Paragraphs>
  <Slides>12</Slides>
  <Notes>4</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Organic</vt:lpstr>
      <vt:lpstr>1_Organic</vt:lpstr>
      <vt:lpstr>Enhancing Human Potential in Family Business</vt:lpstr>
      <vt:lpstr>Family Business Facts</vt:lpstr>
      <vt:lpstr>Family  Business: Premature  Mortality</vt:lpstr>
      <vt:lpstr>Major Risk Areas in a Family Business System</vt:lpstr>
      <vt:lpstr>Slide 5</vt:lpstr>
      <vt:lpstr>The Family Constitution</vt:lpstr>
      <vt:lpstr>A typical Constitution may illustratively cover the following:</vt:lpstr>
      <vt:lpstr>Governance: Integrating the Family &amp; Business Systems</vt:lpstr>
      <vt:lpstr>Role of Professionals – “No Man’s Land”</vt:lpstr>
      <vt:lpstr>Our Purpose</vt:lpstr>
      <vt:lpstr>Our Approach</vt:lpstr>
      <vt:lpstr>Good Culture precedes all success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Human Potential</dc:title>
  <dc:creator>raji krishnan</dc:creator>
  <cp:lastModifiedBy>Raji</cp:lastModifiedBy>
  <cp:revision>99</cp:revision>
  <dcterms:created xsi:type="dcterms:W3CDTF">2017-07-05T04:30:53Z</dcterms:created>
  <dcterms:modified xsi:type="dcterms:W3CDTF">2022-06-13T10:15:55Z</dcterms:modified>
</cp:coreProperties>
</file>